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slides/slide94.xml" ContentType="application/vnd.openxmlformats-officedocument.presentationml.slide+xml"/>
  <Override PartName="/ppt/slides/slide113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83.xml" ContentType="application/vnd.openxmlformats-officedocument.presentationml.slide+xml"/>
  <Override PartName="/ppt/slides/slide102.xml" ContentType="application/vnd.openxmlformats-officedocument.presentationml.slide+xml"/>
  <Override PartName="/ppt/slides/slide120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slides/slide90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20.xml" ContentType="application/vnd.openxmlformats-officedocument.presentationml.slideLayout+xml"/>
  <Override PartName="/ppt/slides/slide99.xml" ContentType="application/vnd.openxmlformats-officedocument.presentationml.slide+xml"/>
  <Override PartName="/ppt/slides/slide118.xml" ContentType="application/vnd.openxmlformats-officedocument.presentationml.slide+xml"/>
  <Override PartName="/ppt/diagrams/layout1.xml" ContentType="application/vnd.openxmlformats-officedocument.drawingml.diagramLayout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slides/slide107.xml" ContentType="application/vnd.openxmlformats-officedocument.presentationml.slide+xml"/>
  <Override PartName="/ppt/viewProps.xml" ContentType="application/vnd.openxmlformats-officedocument.presentationml.viewProp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48.xml" ContentType="application/vnd.openxmlformats-officedocument.presentationml.slide+xml"/>
  <Override PartName="/ppt/slides/slide66.xml" ContentType="application/vnd.openxmlformats-officedocument.presentationml.slide+xml"/>
  <Override PartName="/ppt/slides/slide95.xml" ContentType="application/vnd.openxmlformats-officedocument.presentationml.slide+xml"/>
  <Override PartName="/ppt/slides/slide103.xml" ContentType="application/vnd.openxmlformats-officedocument.presentationml.slide+xml"/>
  <Override PartName="/ppt/slides/slide114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55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slides/slide121.xml" ContentType="application/vnd.openxmlformats-officedocument.presentationml.slide+xml"/>
  <Override PartName="/ppt/presProps.xml" ContentType="application/vnd.openxmlformats-officedocument.presentationml.presProps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33.xml" ContentType="application/vnd.openxmlformats-officedocument.presentationml.slide+xml"/>
  <Override PartName="/ppt/slides/slide44.xml" ContentType="application/vnd.openxmlformats-officedocument.presentationml.slide+xml"/>
  <Override PartName="/ppt/slides/slide62.xml" ContentType="application/vnd.openxmlformats-officedocument.presentationml.slide+xml"/>
  <Override PartName="/ppt/slides/slide80.xml" ContentType="application/vnd.openxmlformats-officedocument.presentationml.slide+xml"/>
  <Override PartName="/ppt/slides/slide91.xml" ContentType="application/vnd.openxmlformats-officedocument.presentationml.slide+xml"/>
  <Override PartName="/ppt/slides/slide110.xml" ContentType="application/vnd.openxmlformats-officedocument.presentationml.slide+xml"/>
  <Override PartName="/ppt/slideLayouts/slideLayout3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22.xml" ContentType="application/vnd.openxmlformats-officedocument.presentationml.slide+xml"/>
  <Override PartName="/ppt/slides/slide51.xml" ContentType="application/vnd.openxmlformats-officedocument.presentationml.slide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40.xml" ContentType="application/vnd.openxmlformats-officedocument.presentationml.slide+xml"/>
  <Override PartName="/ppt/slideLayouts/slideLayout21.xml" ContentType="application/vnd.openxmlformats-officedocument.presentationml.slideLayout+xml"/>
  <Override PartName="/ppt/slides/slide119.xml" ContentType="application/vnd.openxmlformats-officedocument.presentationml.slide+xml"/>
  <Override PartName="/ppt/slideLayouts/slideLayout10.xml" ContentType="application/vnd.openxmlformats-officedocument.presentationml.slideLayout+xml"/>
  <Override PartName="/ppt/slides/slide89.xml" ContentType="application/vnd.openxmlformats-officedocument.presentationml.slide+xml"/>
  <Override PartName="/ppt/slides/slide98.xml" ContentType="application/vnd.openxmlformats-officedocument.presentationml.slide+xml"/>
  <Override PartName="/ppt/slides/slide108.xml" ContentType="application/vnd.openxmlformats-officedocument.presentationml.slide+xml"/>
  <Override PartName="/ppt/slides/slide117.xml" ContentType="application/vnd.openxmlformats-officedocument.presentationml.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slides/slide78.xml" ContentType="application/vnd.openxmlformats-officedocument.presentationml.slide+xml"/>
  <Override PartName="/ppt/slides/slide87.xml" ContentType="application/vnd.openxmlformats-officedocument.presentationml.slide+xml"/>
  <Override PartName="/ppt/slides/slide96.xml" ContentType="application/vnd.openxmlformats-officedocument.presentationml.slide+xml"/>
  <Override PartName="/ppt/slides/slide106.xml" ContentType="application/vnd.openxmlformats-officedocument.presentationml.slide+xml"/>
  <Override PartName="/ppt/slides/slide115.xml" ContentType="application/vnd.openxmlformats-officedocument.presentationml.slide+xml"/>
  <Override PartName="/ppt/slides/slide124.xml" ContentType="application/vnd.openxmlformats-officedocument.presentationml.slide+xml"/>
  <Override PartName="/ppt/diagrams/data1.xml" ContentType="application/vnd.openxmlformats-officedocument.drawingml.diagramData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85.xml" ContentType="application/vnd.openxmlformats-officedocument.presentationml.slide+xml"/>
  <Override PartName="/ppt/slides/slide104.xml" ContentType="application/vnd.openxmlformats-officedocument.presentationml.slide+xml"/>
  <Override PartName="/ppt/slides/slide122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diagrams/colors1.xml" ContentType="application/vnd.openxmlformats-officedocument.drawingml.diagramColors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s/slide92.xml" ContentType="application/vnd.openxmlformats-officedocument.presentationml.slide+xml"/>
  <Override PartName="/ppt/slides/slide111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Override PartName="/ppt/slides/slide100.xml" ContentType="application/vnd.openxmlformats-officedocument.presentationml.slide+xml"/>
  <Override PartName="/ppt/slideLayouts/slideLayout15.xml" ContentType="application/vnd.openxmlformats-officedocument.presentationml.slideLayout+xml"/>
  <Default Extension="wmf" ContentType="image/x-wmf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slideLayouts/slideLayout22.xml" ContentType="application/vnd.openxmlformats-officedocument.presentationml.slideLayout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slides/slide79.xml" ContentType="application/vnd.openxmlformats-officedocument.presentationml.slide+xml"/>
  <Override PartName="/ppt/slides/slide109.xml" ContentType="application/vnd.openxmlformats-officedocument.presentationml.slide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slides/slide97.xml" ContentType="application/vnd.openxmlformats-officedocument.presentationml.slide+xml"/>
  <Override PartName="/ppt/slides/slide116.xml" ContentType="application/vnd.openxmlformats-officedocument.presentationml.slide+xml"/>
  <Override PartName="/ppt/slideLayouts/slideLayout9.xml" ContentType="application/vnd.openxmlformats-officedocument.presentationml.slideLayout+xml"/>
  <Override PartName="/ppt/slideMasters/slideMaster2.xml" ContentType="application/vnd.openxmlformats-officedocument.presentationml.slideMaster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57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slides/slide105.xml" ContentType="application/vnd.openxmlformats-officedocument.presentationml.slide+xml"/>
  <Override PartName="/ppt/slides/slide123.xml" ContentType="application/vnd.openxmlformats-officedocument.presentationml.slide+xml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46.xml" ContentType="application/vnd.openxmlformats-officedocument.presentationml.slide+xml"/>
  <Override PartName="/ppt/slides/slide64.xml" ContentType="application/vnd.openxmlformats-officedocument.presentationml.slide+xml"/>
  <Override PartName="/ppt/slides/slide93.xml" ContentType="application/vnd.openxmlformats-officedocument.presentationml.slide+xml"/>
  <Override PartName="/ppt/slides/slide101.xml" ContentType="application/vnd.openxmlformats-officedocument.presentationml.slide+xml"/>
  <Override PartName="/ppt/slides/slide112.xml" ContentType="application/vnd.openxmlformats-officedocument.presentationml.slide+xml"/>
  <Override PartName="/ppt/slideLayouts/slideLayout5.xml" ContentType="application/vnd.openxmlformats-officedocument.presentationml.slideLayout+xml"/>
  <Override PartName="/ppt/slides/slide24.xml" ContentType="application/vnd.openxmlformats-officedocument.presentationml.slide+xml"/>
  <Override PartName="/ppt/slides/slide35.xml" ContentType="application/vnd.openxmlformats-officedocument.presentationml.slide+xml"/>
  <Override PartName="/ppt/slides/slide53.xml" ContentType="application/vnd.openxmlformats-officedocument.presentationml.slide+xml"/>
  <Override PartName="/ppt/slides/slide71.xml" ContentType="application/vnd.openxmlformats-officedocument.presentationml.slide+xml"/>
  <Override PartName="/ppt/slides/slide82.xml" ContentType="application/vnd.openxmlformats-officedocument.presentationml.slide+xml"/>
  <Default Extension="jpeg" ContentType="image/jpeg"/>
  <Override PartName="/ppt/slideLayouts/slideLayout16.xml" ContentType="application/vnd.openxmlformats-officedocument.presentationml.slideLayout+xml"/>
  <Override PartName="/ppt/diagrams/quickStyle1.xml" ContentType="application/vnd.openxmlformats-officedocument.drawingml.diagramStyle+xml"/>
  <Override PartName="/ppt/slides/slide13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3" r:id="rId2"/>
  </p:sldMasterIdLst>
  <p:notesMasterIdLst>
    <p:notesMasterId r:id="rId127"/>
  </p:notesMasterIdLst>
  <p:sldIdLst>
    <p:sldId id="256" r:id="rId3"/>
    <p:sldId id="257" r:id="rId4"/>
    <p:sldId id="258" r:id="rId5"/>
    <p:sldId id="392" r:id="rId6"/>
    <p:sldId id="259" r:id="rId7"/>
    <p:sldId id="260" r:id="rId8"/>
    <p:sldId id="261" r:id="rId9"/>
    <p:sldId id="262" r:id="rId10"/>
    <p:sldId id="263" r:id="rId11"/>
    <p:sldId id="265" r:id="rId12"/>
    <p:sldId id="264" r:id="rId13"/>
    <p:sldId id="266" r:id="rId14"/>
    <p:sldId id="267" r:id="rId15"/>
    <p:sldId id="269" r:id="rId16"/>
    <p:sldId id="278" r:id="rId17"/>
    <p:sldId id="289" r:id="rId18"/>
    <p:sldId id="292" r:id="rId19"/>
    <p:sldId id="316" r:id="rId20"/>
    <p:sldId id="317" r:id="rId21"/>
    <p:sldId id="290" r:id="rId22"/>
    <p:sldId id="319" r:id="rId23"/>
    <p:sldId id="320" r:id="rId24"/>
    <p:sldId id="291" r:id="rId25"/>
    <p:sldId id="293" r:id="rId26"/>
    <p:sldId id="294" r:id="rId27"/>
    <p:sldId id="295" r:id="rId28"/>
    <p:sldId id="297" r:id="rId29"/>
    <p:sldId id="296" r:id="rId30"/>
    <p:sldId id="298" r:id="rId31"/>
    <p:sldId id="299" r:id="rId32"/>
    <p:sldId id="300" r:id="rId33"/>
    <p:sldId id="301" r:id="rId34"/>
    <p:sldId id="302" r:id="rId35"/>
    <p:sldId id="303" r:id="rId36"/>
    <p:sldId id="304" r:id="rId37"/>
    <p:sldId id="305" r:id="rId38"/>
    <p:sldId id="306" r:id="rId39"/>
    <p:sldId id="307" r:id="rId40"/>
    <p:sldId id="308" r:id="rId41"/>
    <p:sldId id="309" r:id="rId42"/>
    <p:sldId id="310" r:id="rId43"/>
    <p:sldId id="311" r:id="rId44"/>
    <p:sldId id="312" r:id="rId45"/>
    <p:sldId id="313" r:id="rId46"/>
    <p:sldId id="315" r:id="rId47"/>
    <p:sldId id="314" r:id="rId48"/>
    <p:sldId id="322" r:id="rId49"/>
    <p:sldId id="323" r:id="rId50"/>
    <p:sldId id="324" r:id="rId51"/>
    <p:sldId id="325" r:id="rId52"/>
    <p:sldId id="286" r:id="rId53"/>
    <p:sldId id="287" r:id="rId54"/>
    <p:sldId id="330" r:id="rId55"/>
    <p:sldId id="327" r:id="rId56"/>
    <p:sldId id="328" r:id="rId57"/>
    <p:sldId id="329" r:id="rId58"/>
    <p:sldId id="326" r:id="rId59"/>
    <p:sldId id="331" r:id="rId60"/>
    <p:sldId id="279" r:id="rId61"/>
    <p:sldId id="333" r:id="rId62"/>
    <p:sldId id="343" r:id="rId63"/>
    <p:sldId id="344" r:id="rId64"/>
    <p:sldId id="342" r:id="rId65"/>
    <p:sldId id="332" r:id="rId66"/>
    <p:sldId id="335" r:id="rId67"/>
    <p:sldId id="334" r:id="rId68"/>
    <p:sldId id="336" r:id="rId69"/>
    <p:sldId id="338" r:id="rId70"/>
    <p:sldId id="341" r:id="rId71"/>
    <p:sldId id="337" r:id="rId72"/>
    <p:sldId id="339" r:id="rId73"/>
    <p:sldId id="347" r:id="rId74"/>
    <p:sldId id="354" r:id="rId75"/>
    <p:sldId id="346" r:id="rId76"/>
    <p:sldId id="348" r:id="rId77"/>
    <p:sldId id="353" r:id="rId78"/>
    <p:sldId id="350" r:id="rId79"/>
    <p:sldId id="351" r:id="rId80"/>
    <p:sldId id="345" r:id="rId81"/>
    <p:sldId id="355" r:id="rId82"/>
    <p:sldId id="352" r:id="rId83"/>
    <p:sldId id="356" r:id="rId84"/>
    <p:sldId id="357" r:id="rId85"/>
    <p:sldId id="359" r:id="rId86"/>
    <p:sldId id="358" r:id="rId87"/>
    <p:sldId id="360" r:id="rId88"/>
    <p:sldId id="362" r:id="rId89"/>
    <p:sldId id="361" r:id="rId90"/>
    <p:sldId id="363" r:id="rId91"/>
    <p:sldId id="364" r:id="rId92"/>
    <p:sldId id="365" r:id="rId93"/>
    <p:sldId id="366" r:id="rId94"/>
    <p:sldId id="368" r:id="rId95"/>
    <p:sldId id="367" r:id="rId96"/>
    <p:sldId id="369" r:id="rId97"/>
    <p:sldId id="371" r:id="rId98"/>
    <p:sldId id="370" r:id="rId99"/>
    <p:sldId id="372" r:id="rId100"/>
    <p:sldId id="373" r:id="rId101"/>
    <p:sldId id="374" r:id="rId102"/>
    <p:sldId id="375" r:id="rId103"/>
    <p:sldId id="377" r:id="rId104"/>
    <p:sldId id="378" r:id="rId105"/>
    <p:sldId id="376" r:id="rId106"/>
    <p:sldId id="379" r:id="rId107"/>
    <p:sldId id="380" r:id="rId108"/>
    <p:sldId id="383" r:id="rId109"/>
    <p:sldId id="382" r:id="rId110"/>
    <p:sldId id="381" r:id="rId111"/>
    <p:sldId id="384" r:id="rId112"/>
    <p:sldId id="386" r:id="rId113"/>
    <p:sldId id="385" r:id="rId114"/>
    <p:sldId id="387" r:id="rId115"/>
    <p:sldId id="388" r:id="rId116"/>
    <p:sldId id="390" r:id="rId117"/>
    <p:sldId id="389" r:id="rId118"/>
    <p:sldId id="391" r:id="rId119"/>
    <p:sldId id="393" r:id="rId120"/>
    <p:sldId id="394" r:id="rId121"/>
    <p:sldId id="395" r:id="rId122"/>
    <p:sldId id="396" r:id="rId123"/>
    <p:sldId id="397" r:id="rId124"/>
    <p:sldId id="400" r:id="rId125"/>
    <p:sldId id="399" r:id="rId126"/>
  </p:sldIdLst>
  <p:sldSz cx="9144000" cy="5143500" type="screen16x9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74" autoAdjust="0"/>
    <p:restoredTop sz="94505" autoAdjust="0"/>
  </p:normalViewPr>
  <p:slideViewPr>
    <p:cSldViewPr>
      <p:cViewPr varScale="1">
        <p:scale>
          <a:sx n="110" d="100"/>
          <a:sy n="110" d="100"/>
        </p:scale>
        <p:origin x="-658" y="10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6" Type="http://schemas.openxmlformats.org/officeDocument/2006/relationships/slide" Target="slides/slide14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28" Type="http://schemas.openxmlformats.org/officeDocument/2006/relationships/presProps" Target="presProps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13" Type="http://schemas.openxmlformats.org/officeDocument/2006/relationships/slide" Target="slides/slide111.xml"/><Relationship Id="rId118" Type="http://schemas.openxmlformats.org/officeDocument/2006/relationships/slide" Target="slides/slide116.xml"/><Relationship Id="rId126" Type="http://schemas.openxmlformats.org/officeDocument/2006/relationships/slide" Target="slides/slide124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116" Type="http://schemas.openxmlformats.org/officeDocument/2006/relationships/slide" Target="slides/slide114.xml"/><Relationship Id="rId124" Type="http://schemas.openxmlformats.org/officeDocument/2006/relationships/slide" Target="slides/slide122.xml"/><Relationship Id="rId129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11" Type="http://schemas.openxmlformats.org/officeDocument/2006/relationships/slide" Target="slides/slide10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14" Type="http://schemas.openxmlformats.org/officeDocument/2006/relationships/slide" Target="slides/slide112.xml"/><Relationship Id="rId119" Type="http://schemas.openxmlformats.org/officeDocument/2006/relationships/slide" Target="slides/slide117.xml"/><Relationship Id="rId127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130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slide" Target="slides/slide118.xml"/><Relationship Id="rId125" Type="http://schemas.openxmlformats.org/officeDocument/2006/relationships/slide" Target="slides/slide123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131" Type="http://schemas.openxmlformats.org/officeDocument/2006/relationships/tableStyles" Target="tableStyles.xml"/><Relationship Id="rId61" Type="http://schemas.openxmlformats.org/officeDocument/2006/relationships/slide" Target="slides/slide59.xml"/><Relationship Id="rId82" Type="http://schemas.openxmlformats.org/officeDocument/2006/relationships/slide" Target="slides/slide8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2DB7E91-6BD2-4E78-B4A1-DAE6838B7482}" type="doc">
      <dgm:prSet loTypeId="urn:microsoft.com/office/officeart/2005/8/layout/pyramid1" loCatId="pyramid" qsTypeId="urn:microsoft.com/office/officeart/2005/8/quickstyle/simple1" qsCatId="simple" csTypeId="urn:microsoft.com/office/officeart/2005/8/colors/accent1_2" csCatId="accent1" phldr="1"/>
      <dgm:spPr/>
    </dgm:pt>
    <dgm:pt modelId="{D2BBB717-9C54-4BAE-9397-0D544337FDEB}">
      <dgm:prSet phldrT="[文字]" custT="1"/>
      <dgm:spPr/>
      <dgm:t>
        <a:bodyPr/>
        <a:lstStyle/>
        <a:p>
          <a:r>
            <a:rPr lang="en-US" altLang="zh-TW" sz="1800" dirty="0" err="1" smtClean="0">
              <a:solidFill>
                <a:schemeClr val="bg1"/>
              </a:solidFill>
            </a:rPr>
            <a:t>NumPy</a:t>
          </a:r>
          <a:r>
            <a:rPr lang="zh-TW" altLang="en-US" sz="1800" dirty="0" smtClean="0">
              <a:solidFill>
                <a:schemeClr val="bg1"/>
              </a:solidFill>
            </a:rPr>
            <a:t>、</a:t>
          </a:r>
          <a:r>
            <a:rPr lang="en-US" altLang="zh-TW" sz="1800" dirty="0" err="1" smtClean="0">
              <a:solidFill>
                <a:schemeClr val="bg1"/>
              </a:solidFill>
            </a:rPr>
            <a:t>MatPlotLib</a:t>
          </a:r>
          <a:r>
            <a:rPr lang="zh-TW" altLang="en-US" sz="1800" dirty="0" smtClean="0">
              <a:solidFill>
                <a:schemeClr val="bg1"/>
              </a:solidFill>
            </a:rPr>
            <a:t>、</a:t>
          </a:r>
          <a:r>
            <a:rPr lang="en-US" altLang="zh-TW" sz="1800" dirty="0" smtClean="0">
              <a:solidFill>
                <a:schemeClr val="bg1"/>
              </a:solidFill>
            </a:rPr>
            <a:t>Pandas</a:t>
          </a:r>
        </a:p>
        <a:p>
          <a:r>
            <a:rPr lang="en-US" altLang="zh-TW" sz="1800" dirty="0" smtClean="0">
              <a:solidFill>
                <a:schemeClr val="bg1"/>
              </a:solidFill>
            </a:rPr>
            <a:t>Python</a:t>
          </a:r>
          <a:endParaRPr lang="zh-TW" altLang="en-US" sz="1800" dirty="0">
            <a:solidFill>
              <a:schemeClr val="bg1"/>
            </a:solidFill>
          </a:endParaRPr>
        </a:p>
      </dgm:t>
    </dgm:pt>
    <dgm:pt modelId="{3091ACD2-56FB-41DB-A338-E0CE4A37B9CE}" type="parTrans" cxnId="{56117EC3-215F-4D35-8DD3-3B534E5FA4BA}">
      <dgm:prSet/>
      <dgm:spPr/>
      <dgm:t>
        <a:bodyPr/>
        <a:lstStyle/>
        <a:p>
          <a:endParaRPr lang="zh-TW" altLang="en-US">
            <a:solidFill>
              <a:schemeClr val="bg1"/>
            </a:solidFill>
          </a:endParaRPr>
        </a:p>
      </dgm:t>
    </dgm:pt>
    <dgm:pt modelId="{A535B3BB-1868-4A7D-BEAE-C55CC5749780}" type="sibTrans" cxnId="{56117EC3-215F-4D35-8DD3-3B534E5FA4BA}">
      <dgm:prSet/>
      <dgm:spPr/>
      <dgm:t>
        <a:bodyPr/>
        <a:lstStyle/>
        <a:p>
          <a:endParaRPr lang="zh-TW" altLang="en-US">
            <a:solidFill>
              <a:schemeClr val="bg1"/>
            </a:solidFill>
          </a:endParaRPr>
        </a:p>
      </dgm:t>
    </dgm:pt>
    <dgm:pt modelId="{789C0FC8-A8B9-4E42-B5FF-854A731A1F1A}">
      <dgm:prSet custT="1"/>
      <dgm:spPr/>
      <dgm:t>
        <a:bodyPr/>
        <a:lstStyle/>
        <a:p>
          <a:r>
            <a:rPr lang="en-US" altLang="zh-TW" sz="2800" dirty="0" err="1" smtClean="0">
              <a:solidFill>
                <a:schemeClr val="bg1"/>
              </a:solidFill>
            </a:rPr>
            <a:t>Scikit</a:t>
          </a:r>
          <a:r>
            <a:rPr lang="en-US" altLang="zh-TW" sz="2800" dirty="0" smtClean="0">
              <a:solidFill>
                <a:schemeClr val="bg1"/>
              </a:solidFill>
            </a:rPr>
            <a:t>-Learn</a:t>
          </a:r>
          <a:endParaRPr lang="zh-TW" altLang="en-US" sz="2800" dirty="0">
            <a:solidFill>
              <a:schemeClr val="bg1"/>
            </a:solidFill>
          </a:endParaRPr>
        </a:p>
      </dgm:t>
    </dgm:pt>
    <dgm:pt modelId="{00363589-CFD0-4A1E-9266-50344601A5E7}" type="parTrans" cxnId="{CD29A5E1-F9EC-4EB6-873A-4943CBF2EFFA}">
      <dgm:prSet/>
      <dgm:spPr/>
      <dgm:t>
        <a:bodyPr/>
        <a:lstStyle/>
        <a:p>
          <a:endParaRPr lang="zh-TW" altLang="en-US"/>
        </a:p>
      </dgm:t>
    </dgm:pt>
    <dgm:pt modelId="{84C5BEBC-5539-4D14-89AE-1E2D4C137E9B}" type="sibTrans" cxnId="{CD29A5E1-F9EC-4EB6-873A-4943CBF2EFFA}">
      <dgm:prSet/>
      <dgm:spPr/>
      <dgm:t>
        <a:bodyPr/>
        <a:lstStyle/>
        <a:p>
          <a:endParaRPr lang="zh-TW" altLang="en-US"/>
        </a:p>
      </dgm:t>
    </dgm:pt>
    <dgm:pt modelId="{1A27206F-9EA4-4098-8931-207C9FA4BCEA}">
      <dgm:prSet custT="1"/>
      <dgm:spPr/>
      <dgm:t>
        <a:bodyPr/>
        <a:lstStyle/>
        <a:p>
          <a:endParaRPr lang="en-US" altLang="zh-TW" sz="2800" dirty="0" smtClean="0">
            <a:solidFill>
              <a:srgbClr val="F57B17"/>
            </a:solidFill>
          </a:endParaRPr>
        </a:p>
      </dgm:t>
    </dgm:pt>
    <dgm:pt modelId="{4D73AC54-16CF-4172-99F4-C3BBC6C88D6A}" type="parTrans" cxnId="{6E8EAA71-E099-4E53-9815-2161D7C20109}">
      <dgm:prSet/>
      <dgm:spPr/>
      <dgm:t>
        <a:bodyPr/>
        <a:lstStyle/>
        <a:p>
          <a:endParaRPr lang="zh-TW" altLang="en-US"/>
        </a:p>
      </dgm:t>
    </dgm:pt>
    <dgm:pt modelId="{408437E3-8F4D-4B76-A70E-553902BE7E76}" type="sibTrans" cxnId="{6E8EAA71-E099-4E53-9815-2161D7C20109}">
      <dgm:prSet/>
      <dgm:spPr/>
      <dgm:t>
        <a:bodyPr/>
        <a:lstStyle/>
        <a:p>
          <a:endParaRPr lang="zh-TW" altLang="en-US"/>
        </a:p>
      </dgm:t>
    </dgm:pt>
    <dgm:pt modelId="{29537560-8D8F-4DE0-A149-BFE14446E39E}" type="pres">
      <dgm:prSet presAssocID="{62DB7E91-6BD2-4E78-B4A1-DAE6838B7482}" presName="Name0" presStyleCnt="0">
        <dgm:presLayoutVars>
          <dgm:dir/>
          <dgm:animLvl val="lvl"/>
          <dgm:resizeHandles val="exact"/>
        </dgm:presLayoutVars>
      </dgm:prSet>
      <dgm:spPr/>
    </dgm:pt>
    <dgm:pt modelId="{C7C9517B-B8F5-4BC7-8B4D-724570297214}" type="pres">
      <dgm:prSet presAssocID="{1A27206F-9EA4-4098-8931-207C9FA4BCEA}" presName="Name8" presStyleCnt="0"/>
      <dgm:spPr/>
    </dgm:pt>
    <dgm:pt modelId="{504A29B0-6E17-4D10-8C2C-6D17036EA649}" type="pres">
      <dgm:prSet presAssocID="{1A27206F-9EA4-4098-8931-207C9FA4BCEA}" presName="level" presStyleLbl="node1" presStyleIdx="0" presStyleCnt="3" custScaleX="104989" custScaleY="96877">
        <dgm:presLayoutVars>
          <dgm:chMax val="1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8043268-9CE7-4E7A-971D-F0CC94D00D87}" type="pres">
      <dgm:prSet presAssocID="{1A27206F-9EA4-4098-8931-207C9FA4BCEA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88E6C0CF-2CF8-47E3-9CC8-A59898C3F7C6}" type="pres">
      <dgm:prSet presAssocID="{789C0FC8-A8B9-4E42-B5FF-854A731A1F1A}" presName="Name8" presStyleCnt="0"/>
      <dgm:spPr/>
    </dgm:pt>
    <dgm:pt modelId="{C42EEF14-8081-4BAC-AFC0-B73F36F6B468}" type="pres">
      <dgm:prSet presAssocID="{789C0FC8-A8B9-4E42-B5FF-854A731A1F1A}" presName="level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7CEDC8B7-E60A-4B44-AC4C-2B594C483DD3}" type="pres">
      <dgm:prSet presAssocID="{789C0FC8-A8B9-4E42-B5FF-854A731A1F1A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8F43E6E9-8D0D-49C1-9334-B4E8A6878F31}" type="pres">
      <dgm:prSet presAssocID="{D2BBB717-9C54-4BAE-9397-0D544337FDEB}" presName="Name8" presStyleCnt="0"/>
      <dgm:spPr/>
    </dgm:pt>
    <dgm:pt modelId="{F66EC23F-6CEB-40C5-B707-8ED811A05178}" type="pres">
      <dgm:prSet presAssocID="{D2BBB717-9C54-4BAE-9397-0D544337FDEB}" presName="level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6EB70D83-A678-4DCB-8CB1-50B145716B19}" type="pres">
      <dgm:prSet presAssocID="{D2BBB717-9C54-4BAE-9397-0D544337FDEB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CD29A5E1-F9EC-4EB6-873A-4943CBF2EFFA}" srcId="{62DB7E91-6BD2-4E78-B4A1-DAE6838B7482}" destId="{789C0FC8-A8B9-4E42-B5FF-854A731A1F1A}" srcOrd="1" destOrd="0" parTransId="{00363589-CFD0-4A1E-9266-50344601A5E7}" sibTransId="{84C5BEBC-5539-4D14-89AE-1E2D4C137E9B}"/>
    <dgm:cxn modelId="{4D6FBB29-91B1-481B-BD53-0E5D25E223DA}" type="presOf" srcId="{789C0FC8-A8B9-4E42-B5FF-854A731A1F1A}" destId="{7CEDC8B7-E60A-4B44-AC4C-2B594C483DD3}" srcOrd="1" destOrd="0" presId="urn:microsoft.com/office/officeart/2005/8/layout/pyramid1"/>
    <dgm:cxn modelId="{DF2209CD-3DA8-47AB-839C-BB2F2619EEB0}" type="presOf" srcId="{1A27206F-9EA4-4098-8931-207C9FA4BCEA}" destId="{38043268-9CE7-4E7A-971D-F0CC94D00D87}" srcOrd="1" destOrd="0" presId="urn:microsoft.com/office/officeart/2005/8/layout/pyramid1"/>
    <dgm:cxn modelId="{0F68B745-B12C-4F8A-9F72-BD5EC3E340FC}" type="presOf" srcId="{1A27206F-9EA4-4098-8931-207C9FA4BCEA}" destId="{504A29B0-6E17-4D10-8C2C-6D17036EA649}" srcOrd="0" destOrd="0" presId="urn:microsoft.com/office/officeart/2005/8/layout/pyramid1"/>
    <dgm:cxn modelId="{25AE1DFF-667B-4948-8FF1-D5B6E9D7CD59}" type="presOf" srcId="{62DB7E91-6BD2-4E78-B4A1-DAE6838B7482}" destId="{29537560-8D8F-4DE0-A149-BFE14446E39E}" srcOrd="0" destOrd="0" presId="urn:microsoft.com/office/officeart/2005/8/layout/pyramid1"/>
    <dgm:cxn modelId="{56117EC3-215F-4D35-8DD3-3B534E5FA4BA}" srcId="{62DB7E91-6BD2-4E78-B4A1-DAE6838B7482}" destId="{D2BBB717-9C54-4BAE-9397-0D544337FDEB}" srcOrd="2" destOrd="0" parTransId="{3091ACD2-56FB-41DB-A338-E0CE4A37B9CE}" sibTransId="{A535B3BB-1868-4A7D-BEAE-C55CC5749780}"/>
    <dgm:cxn modelId="{5186C7BE-8F8A-41ED-82E2-F0C6E9BE78AC}" type="presOf" srcId="{D2BBB717-9C54-4BAE-9397-0D544337FDEB}" destId="{F66EC23F-6CEB-40C5-B707-8ED811A05178}" srcOrd="0" destOrd="0" presId="urn:microsoft.com/office/officeart/2005/8/layout/pyramid1"/>
    <dgm:cxn modelId="{6E8EAA71-E099-4E53-9815-2161D7C20109}" srcId="{62DB7E91-6BD2-4E78-B4A1-DAE6838B7482}" destId="{1A27206F-9EA4-4098-8931-207C9FA4BCEA}" srcOrd="0" destOrd="0" parTransId="{4D73AC54-16CF-4172-99F4-C3BBC6C88D6A}" sibTransId="{408437E3-8F4D-4B76-A70E-553902BE7E76}"/>
    <dgm:cxn modelId="{11263B4D-C587-4DEB-BBED-D3E550E6ED1F}" type="presOf" srcId="{789C0FC8-A8B9-4E42-B5FF-854A731A1F1A}" destId="{C42EEF14-8081-4BAC-AFC0-B73F36F6B468}" srcOrd="0" destOrd="0" presId="urn:microsoft.com/office/officeart/2005/8/layout/pyramid1"/>
    <dgm:cxn modelId="{1F28CBC1-9D53-4153-B2C6-9914293ED8C0}" type="presOf" srcId="{D2BBB717-9C54-4BAE-9397-0D544337FDEB}" destId="{6EB70D83-A678-4DCB-8CB1-50B145716B19}" srcOrd="1" destOrd="0" presId="urn:microsoft.com/office/officeart/2005/8/layout/pyramid1"/>
    <dgm:cxn modelId="{C33500D7-36B6-4882-A3D3-5678EB47FCD5}" type="presParOf" srcId="{29537560-8D8F-4DE0-A149-BFE14446E39E}" destId="{C7C9517B-B8F5-4BC7-8B4D-724570297214}" srcOrd="0" destOrd="0" presId="urn:microsoft.com/office/officeart/2005/8/layout/pyramid1"/>
    <dgm:cxn modelId="{0AB3E1AB-33E2-4ABC-96AE-7FD6E2B963ED}" type="presParOf" srcId="{C7C9517B-B8F5-4BC7-8B4D-724570297214}" destId="{504A29B0-6E17-4D10-8C2C-6D17036EA649}" srcOrd="0" destOrd="0" presId="urn:microsoft.com/office/officeart/2005/8/layout/pyramid1"/>
    <dgm:cxn modelId="{94C1E91D-B136-4180-A47A-DA6B902F1C7A}" type="presParOf" srcId="{C7C9517B-B8F5-4BC7-8B4D-724570297214}" destId="{38043268-9CE7-4E7A-971D-F0CC94D00D87}" srcOrd="1" destOrd="0" presId="urn:microsoft.com/office/officeart/2005/8/layout/pyramid1"/>
    <dgm:cxn modelId="{67AE41A7-DFB5-4EB0-A2CB-0C2AF37C4855}" type="presParOf" srcId="{29537560-8D8F-4DE0-A149-BFE14446E39E}" destId="{88E6C0CF-2CF8-47E3-9CC8-A59898C3F7C6}" srcOrd="1" destOrd="0" presId="urn:microsoft.com/office/officeart/2005/8/layout/pyramid1"/>
    <dgm:cxn modelId="{0BE62CD7-2EBE-4ED5-82E6-FFDEC27BD07A}" type="presParOf" srcId="{88E6C0CF-2CF8-47E3-9CC8-A59898C3F7C6}" destId="{C42EEF14-8081-4BAC-AFC0-B73F36F6B468}" srcOrd="0" destOrd="0" presId="urn:microsoft.com/office/officeart/2005/8/layout/pyramid1"/>
    <dgm:cxn modelId="{C609BEA2-BE73-4A10-BCB5-CF6918F6A46F}" type="presParOf" srcId="{88E6C0CF-2CF8-47E3-9CC8-A59898C3F7C6}" destId="{7CEDC8B7-E60A-4B44-AC4C-2B594C483DD3}" srcOrd="1" destOrd="0" presId="urn:microsoft.com/office/officeart/2005/8/layout/pyramid1"/>
    <dgm:cxn modelId="{D3C6FBA9-3A8B-4CE2-884E-8F81A4F38459}" type="presParOf" srcId="{29537560-8D8F-4DE0-A149-BFE14446E39E}" destId="{8F43E6E9-8D0D-49C1-9334-B4E8A6878F31}" srcOrd="2" destOrd="0" presId="urn:microsoft.com/office/officeart/2005/8/layout/pyramid1"/>
    <dgm:cxn modelId="{9B859DF5-7720-4454-AE01-60A2EE11C3F7}" type="presParOf" srcId="{8F43E6E9-8D0D-49C1-9334-B4E8A6878F31}" destId="{F66EC23F-6CEB-40C5-B707-8ED811A05178}" srcOrd="0" destOrd="0" presId="urn:microsoft.com/office/officeart/2005/8/layout/pyramid1"/>
    <dgm:cxn modelId="{8C24A1C4-3E78-4106-B793-299A841FD978}" type="presParOf" srcId="{8F43E6E9-8D0D-49C1-9334-B4E8A6878F31}" destId="{6EB70D83-A678-4DCB-8CB1-50B145716B19}" srcOrd="1" destOrd="0" presId="urn:microsoft.com/office/officeart/2005/8/layout/pyramid1"/>
  </dgm:cxnLst>
  <dgm:bg/>
  <dgm:whole/>
</dgm:dataModel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14F099-27F8-4508-802C-7DB642F78442}" type="datetimeFigureOut">
              <a:rPr lang="zh-TW" altLang="en-US" smtClean="0"/>
              <a:pPr/>
              <a:t>2021/8/26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F0E483-674D-4F16-BDA8-F42377FDD4FA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F0E483-674D-4F16-BDA8-F42377FDD4FA}" type="slidenum">
              <a:rPr lang="zh-TW" altLang="en-US" smtClean="0"/>
              <a:pPr/>
              <a:t>67</a:t>
            </a:fld>
            <a:endParaRPr lang="zh-TW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01444" y="1791929"/>
            <a:ext cx="6629400" cy="1541205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Master </a:t>
            </a:r>
            <a:r>
              <a:rPr lang="en-US" dirty="0"/>
              <a:t>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58543" y="3746087"/>
            <a:ext cx="6985994" cy="678426"/>
          </a:xfrm>
        </p:spPr>
        <p:txBody>
          <a:bodyPr>
            <a:normAutofit/>
          </a:bodyPr>
          <a:lstStyle>
            <a:lvl1pPr marL="0" indent="0" algn="l">
              <a:buNone/>
              <a:defRPr sz="2800" b="0" i="0">
                <a:solidFill>
                  <a:srgbClr val="C80064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BEC383-71EF-44E5-A4F2-E7B319C231ED}" type="datetimeFigureOut">
              <a:rPr lang="zh-TW" altLang="en-US" smtClean="0"/>
              <a:pPr/>
              <a:t>2021/8/26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F86CE-A89A-49A0-A2D5-63A5A5361992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xmlns="" val="32538751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BEC383-71EF-44E5-A4F2-E7B319C231ED}" type="datetimeFigureOut">
              <a:rPr lang="zh-TW" altLang="en-US" smtClean="0"/>
              <a:pPr/>
              <a:t>2021/8/26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F86CE-A89A-49A0-A2D5-63A5A5361992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xmlns="" val="477607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BEC383-71EF-44E5-A4F2-E7B319C231ED}" type="datetimeFigureOut">
              <a:rPr lang="zh-TW" altLang="en-US" smtClean="0"/>
              <a:pPr/>
              <a:t>2021/8/26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F86CE-A89A-49A0-A2D5-63A5A5361992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xmlns="" val="34286657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BEC383-71EF-44E5-A4F2-E7B319C231ED}" type="datetimeFigureOut">
              <a:rPr lang="zh-TW" altLang="en-US" smtClean="0"/>
              <a:pPr/>
              <a:t>2021/8/26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F86CE-A89A-49A0-A2D5-63A5A5361992}" type="slidenum">
              <a:rPr lang="zh-TW" altLang="en-US" smtClean="0"/>
              <a:pPr/>
              <a:t>‹#›</a:t>
            </a:fld>
            <a:endParaRPr lang="zh-TW" altLang="en-US"/>
          </a:p>
        </p:txBody>
      </p:sp>
      <p:pic>
        <p:nvPicPr>
          <p:cNvPr id="7" name="Picture 6" descr="E:\websites\free-power-point-templates\2012\logos.png">
            <a:extLst>
              <a:ext uri="{FF2B5EF4-FFF2-40B4-BE49-F238E27FC236}">
                <a16:creationId xmlns:a16="http://schemas.microsoft.com/office/drawing/2014/main" xmlns="" id="{08B89D22-1D6E-450B-881F-4D2A4C527F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 bwMode="auto">
          <a:xfrm>
            <a:off x="3808475" y="2326213"/>
            <a:ext cx="1463784" cy="5269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8936099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84400"/>
            <a:ext cx="8229600" cy="707886"/>
          </a:xfrm>
        </p:spPr>
        <p:txBody>
          <a:bodyPr anchor="t">
            <a:norm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12" name="日期版面配置區 6"/>
          <p:cNvSpPr>
            <a:spLocks noGrp="1"/>
          </p:cNvSpPr>
          <p:nvPr>
            <p:ph type="dt" sz="half" idx="10"/>
          </p:nvPr>
        </p:nvSpPr>
        <p:spPr>
          <a:xfrm>
            <a:off x="7083972" y="4815991"/>
            <a:ext cx="1328290" cy="273844"/>
          </a:xfrm>
        </p:spPr>
        <p:txBody>
          <a:bodyPr/>
          <a:lstStyle/>
          <a:p>
            <a:fld id="{6DD7D319-0D24-4802-8E7B-F25764D86448}" type="datetime1">
              <a:rPr lang="zh-TW" altLang="en-US" smtClean="0"/>
              <a:pPr/>
              <a:t>2021/8/26</a:t>
            </a:fld>
            <a:endParaRPr lang="zh-TW" altLang="en-US"/>
          </a:p>
        </p:txBody>
      </p:sp>
      <p:sp>
        <p:nvSpPr>
          <p:cNvPr id="14" name="投影片編號版面配置區 8"/>
          <p:cNvSpPr>
            <a:spLocks noGrp="1"/>
          </p:cNvSpPr>
          <p:nvPr>
            <p:ph type="sldNum" sz="quarter" idx="12"/>
          </p:nvPr>
        </p:nvSpPr>
        <p:spPr>
          <a:xfrm>
            <a:off x="8673182" y="4817961"/>
            <a:ext cx="394853" cy="273844"/>
          </a:xfrm>
        </p:spPr>
        <p:txBody>
          <a:bodyPr/>
          <a:lstStyle/>
          <a:p>
            <a:fld id="{430476A2-CF17-4C5C-B3DE-944955FEFED7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16" name="頁尾版面配置區 7"/>
          <p:cNvSpPr>
            <a:spLocks noGrp="1"/>
          </p:cNvSpPr>
          <p:nvPr>
            <p:ph type="ftr" sz="quarter" idx="11"/>
          </p:nvPr>
        </p:nvSpPr>
        <p:spPr>
          <a:xfrm>
            <a:off x="1800225" y="4844566"/>
            <a:ext cx="771525" cy="273844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8" name="圖片版面配置區 10"/>
          <p:cNvSpPr>
            <a:spLocks noGrp="1"/>
          </p:cNvSpPr>
          <p:nvPr>
            <p:ph type="pic" sz="quarter" idx="14" hasCustomPrompt="1"/>
          </p:nvPr>
        </p:nvSpPr>
        <p:spPr>
          <a:xfrm>
            <a:off x="8586005" y="0"/>
            <a:ext cx="558000" cy="306000"/>
          </a:xfrm>
        </p:spPr>
        <p:txBody>
          <a:bodyPr anchor="ctr">
            <a:normAutofit/>
          </a:bodyPr>
          <a:lstStyle>
            <a:lvl1pPr algn="ctr">
              <a:buNone/>
              <a:defRPr sz="1400"/>
            </a:lvl1pPr>
          </a:lstStyle>
          <a:p>
            <a:r>
              <a:rPr lang="zh-TW" altLang="en-US" dirty="0"/>
              <a:t>圖示</a:t>
            </a:r>
          </a:p>
        </p:txBody>
      </p:sp>
      <p:sp>
        <p:nvSpPr>
          <p:cNvPr id="10" name="圖片版面配置區 13"/>
          <p:cNvSpPr>
            <a:spLocks noGrp="1"/>
          </p:cNvSpPr>
          <p:nvPr>
            <p:ph type="pic" sz="quarter" idx="15" hasCustomPrompt="1"/>
          </p:nvPr>
        </p:nvSpPr>
        <p:spPr>
          <a:xfrm>
            <a:off x="7930222" y="0"/>
            <a:ext cx="558000" cy="306000"/>
          </a:xfrm>
        </p:spPr>
        <p:txBody>
          <a:bodyPr anchor="ctr">
            <a:noAutofit/>
          </a:bodyPr>
          <a:lstStyle>
            <a:lvl1pPr algn="ctr">
              <a:buNone/>
              <a:defRPr sz="1400"/>
            </a:lvl1pPr>
          </a:lstStyle>
          <a:p>
            <a:r>
              <a:rPr lang="zh-TW" altLang="en-US" dirty="0"/>
              <a:t>圖示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1598613"/>
            <a:ext cx="7772400" cy="110172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E8915-EABB-47F5-987D-D0ED6EBE8944}" type="datetimeFigureOut">
              <a:rPr lang="zh-TW" altLang="en-US" smtClean="0"/>
              <a:pPr/>
              <a:t>2021/8/26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BB197-3C27-4264-B48D-C3FD6EA86AA6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E8915-EABB-47F5-987D-D0ED6EBE8944}" type="datetimeFigureOut">
              <a:rPr lang="zh-TW" altLang="en-US" smtClean="0"/>
              <a:pPr/>
              <a:t>2021/8/26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BB197-3C27-4264-B48D-C3FD6EA86AA6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3305175"/>
            <a:ext cx="7772400" cy="10223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179638"/>
            <a:ext cx="7772400" cy="112553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E8915-EABB-47F5-987D-D0ED6EBE8944}" type="datetimeFigureOut">
              <a:rPr lang="zh-TW" altLang="en-US" smtClean="0"/>
              <a:pPr/>
              <a:t>2021/8/26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BB197-3C27-4264-B48D-C3FD6EA86AA6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E8915-EABB-47F5-987D-D0ED6EBE8944}" type="datetimeFigureOut">
              <a:rPr lang="zh-TW" altLang="en-US" smtClean="0"/>
              <a:pPr/>
              <a:t>2021/8/26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BB197-3C27-4264-B48D-C3FD6EA86AA6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150938"/>
            <a:ext cx="4040188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1631950"/>
            <a:ext cx="4040188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150938"/>
            <a:ext cx="4041775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1631950"/>
            <a:ext cx="4041775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E8915-EABB-47F5-987D-D0ED6EBE8944}" type="datetimeFigureOut">
              <a:rPr lang="zh-TW" altLang="en-US" smtClean="0"/>
              <a:pPr/>
              <a:t>2021/8/26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BB197-3C27-4264-B48D-C3FD6EA86AA6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E8915-EABB-47F5-987D-D0ED6EBE8944}" type="datetimeFigureOut">
              <a:rPr lang="zh-TW" altLang="en-US" smtClean="0"/>
              <a:pPr/>
              <a:t>2021/8/26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BB197-3C27-4264-B48D-C3FD6EA86AA6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4572" y="202214"/>
            <a:ext cx="8259098" cy="763526"/>
          </a:xfrm>
        </p:spPr>
        <p:txBody>
          <a:bodyPr>
            <a:normAutofit/>
          </a:bodyPr>
          <a:lstStyle>
            <a:lvl1pPr algn="l">
              <a:defRPr sz="3600" baseline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6339" y="1305232"/>
            <a:ext cx="8246070" cy="3451120"/>
          </a:xfrm>
        </p:spPr>
        <p:txBody>
          <a:bodyPr/>
          <a:lstStyle>
            <a:lvl1pPr algn="l">
              <a:defRPr sz="2800">
                <a:solidFill>
                  <a:schemeClr val="tx1"/>
                </a:solidFill>
              </a:defRPr>
            </a:lvl1pPr>
            <a:lvl2pPr algn="l">
              <a:defRPr>
                <a:solidFill>
                  <a:schemeClr val="tx1"/>
                </a:solidFill>
              </a:defRPr>
            </a:lvl2pPr>
            <a:lvl3pPr algn="l">
              <a:defRPr>
                <a:solidFill>
                  <a:schemeClr val="tx1"/>
                </a:solidFill>
              </a:defRPr>
            </a:lvl3pPr>
            <a:lvl4pPr algn="l">
              <a:defRPr>
                <a:solidFill>
                  <a:schemeClr val="tx1"/>
                </a:solidFill>
              </a:defRPr>
            </a:lvl4pPr>
            <a:lvl5pPr algn="l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BEC383-71EF-44E5-A4F2-E7B319C231ED}" type="datetimeFigureOut">
              <a:rPr lang="zh-TW" altLang="en-US" smtClean="0"/>
              <a:pPr/>
              <a:t>2021/8/26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F86CE-A89A-49A0-A2D5-63A5A5361992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xmlns="" val="166447136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E8915-EABB-47F5-987D-D0ED6EBE8944}" type="datetimeFigureOut">
              <a:rPr lang="zh-TW" altLang="en-US" smtClean="0"/>
              <a:pPr/>
              <a:t>2021/8/26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BB197-3C27-4264-B48D-C3FD6EA86AA6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3008313" cy="87153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43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076325"/>
            <a:ext cx="3008313" cy="35179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E8915-EABB-47F5-987D-D0ED6EBE8944}" type="datetimeFigureOut">
              <a:rPr lang="zh-TW" altLang="en-US" smtClean="0"/>
              <a:pPr/>
              <a:t>2021/8/26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BB197-3C27-4264-B48D-C3FD6EA86AA6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4025900"/>
            <a:ext cx="5486400" cy="6032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E8915-EABB-47F5-987D-D0ED6EBE8944}" type="datetimeFigureOut">
              <a:rPr lang="zh-TW" altLang="en-US" smtClean="0"/>
              <a:pPr/>
              <a:t>2021/8/26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BB197-3C27-4264-B48D-C3FD6EA86AA6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E8915-EABB-47F5-987D-D0ED6EBE8944}" type="datetimeFigureOut">
              <a:rPr lang="zh-TW" altLang="en-US" smtClean="0"/>
              <a:pPr/>
              <a:t>2021/8/26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BB197-3C27-4264-B48D-C3FD6EA86AA6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0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7850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E8915-EABB-47F5-987D-D0ED6EBE8944}" type="datetimeFigureOut">
              <a:rPr lang="zh-TW" altLang="en-US" smtClean="0"/>
              <a:pPr/>
              <a:t>2021/8/26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BB197-3C27-4264-B48D-C3FD6EA86AA6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3575" y="318046"/>
            <a:ext cx="6489566" cy="725349"/>
          </a:xfrm>
        </p:spPr>
        <p:txBody>
          <a:bodyPr>
            <a:normAutofit/>
          </a:bodyPr>
          <a:lstStyle>
            <a:lvl1pPr algn="l">
              <a:defRPr sz="3600">
                <a:solidFill>
                  <a:srgbClr val="C8006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9323" y="1069258"/>
            <a:ext cx="6511411" cy="3619239"/>
          </a:xfrm>
        </p:spPr>
        <p:txBody>
          <a:bodyPr/>
          <a:lstStyle>
            <a:lvl1pPr>
              <a:defRPr sz="28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BEC383-71EF-44E5-A4F2-E7B319C231ED}" type="datetimeFigureOut">
              <a:rPr lang="zh-TW" altLang="en-US" smtClean="0"/>
              <a:pPr/>
              <a:t>2021/8/26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F86CE-A89A-49A0-A2D5-63A5A5361992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xmlns="" val="16293913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BEC383-71EF-44E5-A4F2-E7B319C231ED}" type="datetimeFigureOut">
              <a:rPr lang="zh-TW" altLang="en-US" smtClean="0"/>
              <a:pPr/>
              <a:t>2021/8/26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F86CE-A89A-49A0-A2D5-63A5A5361992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xmlns="" val="38634415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BEC383-71EF-44E5-A4F2-E7B319C231ED}" type="datetimeFigureOut">
              <a:rPr lang="zh-TW" altLang="en-US" smtClean="0"/>
              <a:pPr/>
              <a:t>2021/8/26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F86CE-A89A-49A0-A2D5-63A5A5361992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xmlns="" val="35567918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067" y="293768"/>
            <a:ext cx="8093365" cy="763525"/>
          </a:xfrm>
        </p:spPr>
        <p:txBody>
          <a:bodyPr>
            <a:normAutofit/>
          </a:bodyPr>
          <a:lstStyle>
            <a:lvl1pPr algn="l">
              <a:defRPr sz="3600" baseline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2131" y="1611282"/>
            <a:ext cx="4040188" cy="479822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2131" y="2083679"/>
            <a:ext cx="4040188" cy="2276294"/>
          </a:xfrm>
        </p:spPr>
        <p:txBody>
          <a:bodyPr/>
          <a:lstStyle>
            <a:lvl1pPr algn="ctr">
              <a:defRPr sz="2400">
                <a:solidFill>
                  <a:schemeClr val="tx1"/>
                </a:solidFill>
              </a:defRPr>
            </a:lvl1pPr>
            <a:lvl2pPr algn="ctr">
              <a:defRPr sz="2000">
                <a:solidFill>
                  <a:schemeClr val="tx1"/>
                </a:solidFill>
              </a:defRPr>
            </a:lvl2pPr>
            <a:lvl3pPr algn="ctr">
              <a:defRPr sz="1800">
                <a:solidFill>
                  <a:schemeClr val="tx1"/>
                </a:solidFill>
              </a:defRPr>
            </a:lvl3pPr>
            <a:lvl4pPr algn="ctr">
              <a:defRPr sz="1600">
                <a:solidFill>
                  <a:schemeClr val="tx1"/>
                </a:solidFill>
              </a:defRPr>
            </a:lvl4pPr>
            <a:lvl5pPr algn="ctr"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57252" y="1611282"/>
            <a:ext cx="4041775" cy="479822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57252" y="2083679"/>
            <a:ext cx="4041775" cy="2276294"/>
          </a:xfrm>
        </p:spPr>
        <p:txBody>
          <a:bodyPr/>
          <a:lstStyle>
            <a:lvl1pPr algn="ctr">
              <a:defRPr sz="2400">
                <a:solidFill>
                  <a:schemeClr val="tx1"/>
                </a:solidFill>
              </a:defRPr>
            </a:lvl1pPr>
            <a:lvl2pPr algn="ctr">
              <a:defRPr sz="2000">
                <a:solidFill>
                  <a:schemeClr val="tx1"/>
                </a:solidFill>
              </a:defRPr>
            </a:lvl2pPr>
            <a:lvl3pPr algn="ctr">
              <a:defRPr sz="1800">
                <a:solidFill>
                  <a:schemeClr val="tx1"/>
                </a:solidFill>
              </a:defRPr>
            </a:lvl3pPr>
            <a:lvl4pPr algn="ctr">
              <a:defRPr sz="1600">
                <a:solidFill>
                  <a:schemeClr val="tx1"/>
                </a:solidFill>
              </a:defRPr>
            </a:lvl4pPr>
            <a:lvl5pPr algn="ctr"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BEC383-71EF-44E5-A4F2-E7B319C231ED}" type="datetimeFigureOut">
              <a:rPr lang="zh-TW" altLang="en-US" smtClean="0"/>
              <a:pPr/>
              <a:t>2021/8/26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F86CE-A89A-49A0-A2D5-63A5A5361992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xmlns="" val="4122911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BEC383-71EF-44E5-A4F2-E7B319C231ED}" type="datetimeFigureOut">
              <a:rPr lang="zh-TW" altLang="en-US" smtClean="0"/>
              <a:pPr/>
              <a:t>2021/8/26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F86CE-A89A-49A0-A2D5-63A5A5361992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xmlns="" val="30297731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BEC383-71EF-44E5-A4F2-E7B319C231ED}" type="datetimeFigureOut">
              <a:rPr lang="zh-TW" altLang="en-US" smtClean="0"/>
              <a:pPr/>
              <a:t>2021/8/26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F86CE-A89A-49A0-A2D5-63A5A5361992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xmlns="" val="42518640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BEC383-71EF-44E5-A4F2-E7B319C231ED}" type="datetimeFigureOut">
              <a:rPr lang="zh-TW" altLang="en-US" smtClean="0"/>
              <a:pPr/>
              <a:t>2021/8/26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F86CE-A89A-49A0-A2D5-63A5A5361992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xmlns="" val="31744526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BEC383-71EF-44E5-A4F2-E7B319C231ED}" type="datetimeFigureOut">
              <a:rPr lang="zh-TW" altLang="en-US" smtClean="0"/>
              <a:pPr/>
              <a:t>2021/8/26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0F86CE-A89A-49A0-A2D5-63A5A5361992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11E867DF-3DCA-4725-94F0-F2B6BD747A82}"/>
              </a:ext>
            </a:extLst>
          </p:cNvPr>
          <p:cNvSpPr txBox="1"/>
          <p:nvPr/>
        </p:nvSpPr>
        <p:spPr>
          <a:xfrm>
            <a:off x="-9150" y="5213747"/>
            <a:ext cx="83896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This presentation uses a free template provided by FPPT.com</a:t>
            </a:r>
          </a:p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www.free-power-point-templates.com</a:t>
            </a:r>
          </a:p>
        </p:txBody>
      </p:sp>
    </p:spTree>
    <p:extLst>
      <p:ext uri="{BB962C8B-B14F-4D97-AF65-F5344CB8AC3E}">
        <p14:creationId xmlns:p14="http://schemas.microsoft.com/office/powerpoint/2010/main" xmlns="" val="1944039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85" r:id="rId13"/>
  </p:sldLayoutIdLst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bg1"/>
          </a:solidFill>
          <a:latin typeface="微軟正黑體" pitchFamily="34" charset="-120"/>
          <a:ea typeface="微軟正黑體" pitchFamily="34" charset="-120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標楷體" pitchFamily="65" charset="-120"/>
          <a:ea typeface="標楷體" pitchFamily="65" charset="-120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標楷體" pitchFamily="65" charset="-120"/>
          <a:ea typeface="標楷體" pitchFamily="65" charset="-120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標楷體" pitchFamily="65" charset="-120"/>
          <a:ea typeface="標楷體" pitchFamily="65" charset="-120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標楷體" pitchFamily="65" charset="-120"/>
          <a:ea typeface="標楷體" pitchFamily="65" charset="-120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標楷體" pitchFamily="65" charset="-120"/>
          <a:ea typeface="標楷體" pitchFamily="65" charset="-120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0E8915-EABB-47F5-987D-D0ED6EBE8944}" type="datetimeFigureOut">
              <a:rPr lang="zh-TW" altLang="en-US" smtClean="0"/>
              <a:pPr/>
              <a:t>2021/8/26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9BB197-3C27-4264-B48D-C3FD6EA86AA6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hyperlink" Target="https://keras.io/api/applications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w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hyperlink" Target="https://keras.io/api/layers/" TargetMode="Externa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0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Activation_function" TargetMode="External"/><Relationship Id="rId2" Type="http://schemas.openxmlformats.org/officeDocument/2006/relationships/hyperlink" Target="https://keras.io/api/layers/activations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hyperlink" Target="https://zh.wikipedia.org/wiki/Hinge_loss" TargetMode="Externa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hyperlink" Target="https://keras.io/api/optimizers/" TargetMode="Externa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hyperlink" Target="https://keras.io/api/metrics/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b="1" dirty="0" smtClean="0"/>
              <a:t>深度學習 </a:t>
            </a:r>
            <a:r>
              <a:rPr lang="en-US" altLang="zh-TW" b="1" dirty="0" smtClean="0"/>
              <a:t/>
            </a:r>
            <a:br>
              <a:rPr lang="en-US" altLang="zh-TW" b="1" dirty="0" smtClean="0"/>
            </a:br>
            <a:r>
              <a:rPr lang="zh-TW" altLang="en-US" b="1" dirty="0" smtClean="0"/>
              <a:t>最佳入門邁向</a:t>
            </a:r>
            <a:r>
              <a:rPr lang="en-US" altLang="zh-TW" b="1" dirty="0" smtClean="0"/>
              <a:t>AI</a:t>
            </a:r>
            <a:r>
              <a:rPr lang="zh-TW" altLang="en-US" b="1" dirty="0" smtClean="0"/>
              <a:t>專題</a:t>
            </a:r>
            <a:r>
              <a:rPr lang="zh-TW" altLang="en-US" b="1" dirty="0" smtClean="0"/>
              <a:t>實戰 </a:t>
            </a:r>
            <a:r>
              <a:rPr lang="en-US" altLang="zh-TW" b="1" smtClean="0"/>
              <a:t>(1)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zh-TW" altLang="en-US" b="1" dirty="0" smtClean="0">
                <a:latin typeface="微軟正黑體" pitchFamily="34" charset="-120"/>
                <a:ea typeface="微軟正黑體" pitchFamily="34" charset="-120"/>
              </a:rPr>
              <a:t>陳昭明</a:t>
            </a:r>
            <a:endParaRPr lang="en-US" altLang="zh-TW" b="1" dirty="0" smtClean="0">
              <a:latin typeface="微軟正黑體" pitchFamily="34" charset="-120"/>
              <a:ea typeface="微軟正黑體" pitchFamily="34" charset="-120"/>
            </a:endParaRPr>
          </a:p>
          <a:p>
            <a:r>
              <a:rPr lang="en-US" altLang="zh-TW" dirty="0" smtClean="0"/>
              <a:t>2021-08-18</a:t>
            </a:r>
            <a:endParaRPr lang="zh-TW" altLang="en-US" dirty="0" smtClean="0"/>
          </a:p>
          <a:p>
            <a:endParaRPr lang="zh-TW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演算法應用</a:t>
            </a:r>
            <a:endParaRPr lang="zh-TW" altLang="en-US" dirty="0"/>
          </a:p>
        </p:txBody>
      </p:sp>
      <p:sp>
        <p:nvSpPr>
          <p:cNvPr id="3" name="橢圓 2"/>
          <p:cNvSpPr/>
          <p:nvPr/>
        </p:nvSpPr>
        <p:spPr>
          <a:xfrm>
            <a:off x="1714480" y="4143386"/>
            <a:ext cx="1785950" cy="78581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  <a:scene3d>
            <a:camera prst="isometricOffAxis2Top">
              <a:rot lat="18490960" lon="3058940" rev="18852725"/>
            </a:camera>
            <a:lightRig rig="threePt" dir="t"/>
          </a:scene3d>
          <a:sp3d contourW="12700" prstMaterial="dkEdge">
            <a:bevelT w="165100" prst="coolSlant"/>
            <a:contourClr>
              <a:schemeClr val="bg2"/>
            </a:contourClr>
          </a:sp3d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2800" dirty="0" smtClean="0"/>
              <a:t>影像</a:t>
            </a:r>
            <a:endParaRPr lang="zh-TW" altLang="en-US" sz="2800" dirty="0"/>
          </a:p>
        </p:txBody>
      </p:sp>
      <p:sp>
        <p:nvSpPr>
          <p:cNvPr id="4" name="橢圓 3"/>
          <p:cNvSpPr/>
          <p:nvPr/>
        </p:nvSpPr>
        <p:spPr>
          <a:xfrm>
            <a:off x="3786182" y="4143386"/>
            <a:ext cx="1785950" cy="78581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  <a:scene3d>
            <a:camera prst="isometricOffAxis2Top">
              <a:rot lat="18490960" lon="3058940" rev="18852725"/>
            </a:camera>
            <a:lightRig rig="threePt" dir="t"/>
          </a:scene3d>
          <a:sp3d contourW="12700" prstMaterial="dkEdge">
            <a:bevelT w="165100" prst="coolSlant"/>
            <a:contourClr>
              <a:schemeClr val="bg2"/>
            </a:contourClr>
          </a:sp3d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2800" dirty="0" smtClean="0"/>
              <a:t>文字</a:t>
            </a:r>
            <a:endParaRPr lang="zh-TW" altLang="en-US" sz="2800" dirty="0"/>
          </a:p>
        </p:txBody>
      </p:sp>
      <p:sp>
        <p:nvSpPr>
          <p:cNvPr id="5" name="橢圓 4"/>
          <p:cNvSpPr/>
          <p:nvPr/>
        </p:nvSpPr>
        <p:spPr>
          <a:xfrm>
            <a:off x="5857884" y="4143386"/>
            <a:ext cx="1785950" cy="78581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  <a:scene3d>
            <a:camera prst="isometricOffAxis2Top">
              <a:rot lat="18490960" lon="3058940" rev="18852725"/>
            </a:camera>
            <a:lightRig rig="threePt" dir="t"/>
          </a:scene3d>
          <a:sp3d contourW="12700" prstMaterial="dkEdge">
            <a:bevelT w="165100" prst="coolSlant"/>
            <a:contourClr>
              <a:schemeClr val="bg2"/>
            </a:contourClr>
          </a:sp3d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2800" dirty="0" smtClean="0"/>
              <a:t>語音</a:t>
            </a:r>
            <a:endParaRPr lang="zh-TW" altLang="en-US" sz="2800" dirty="0"/>
          </a:p>
        </p:txBody>
      </p:sp>
      <p:sp>
        <p:nvSpPr>
          <p:cNvPr id="7" name="橢圓 6"/>
          <p:cNvSpPr/>
          <p:nvPr/>
        </p:nvSpPr>
        <p:spPr>
          <a:xfrm>
            <a:off x="1000100" y="3429006"/>
            <a:ext cx="1428760" cy="642942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CNN</a:t>
            </a:r>
            <a:endParaRPr lang="zh-TW" altLang="en-US" dirty="0"/>
          </a:p>
        </p:txBody>
      </p:sp>
      <p:sp>
        <p:nvSpPr>
          <p:cNvPr id="8" name="橢圓 7"/>
          <p:cNvSpPr/>
          <p:nvPr/>
        </p:nvSpPr>
        <p:spPr>
          <a:xfrm>
            <a:off x="0" y="2571750"/>
            <a:ext cx="1785950" cy="642942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物件偵測</a:t>
            </a:r>
            <a:endParaRPr lang="zh-TW" altLang="en-US" dirty="0"/>
          </a:p>
        </p:txBody>
      </p:sp>
      <p:sp>
        <p:nvSpPr>
          <p:cNvPr id="9" name="橢圓 8"/>
          <p:cNvSpPr/>
          <p:nvPr/>
        </p:nvSpPr>
        <p:spPr>
          <a:xfrm>
            <a:off x="857224" y="1857370"/>
            <a:ext cx="1785950" cy="642942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語義分割</a:t>
            </a:r>
            <a:endParaRPr lang="zh-TW" altLang="en-US" dirty="0"/>
          </a:p>
        </p:txBody>
      </p:sp>
      <p:sp>
        <p:nvSpPr>
          <p:cNvPr id="10" name="橢圓 9"/>
          <p:cNvSpPr/>
          <p:nvPr/>
        </p:nvSpPr>
        <p:spPr>
          <a:xfrm>
            <a:off x="2071670" y="2571750"/>
            <a:ext cx="1785950" cy="642942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人臉辨識</a:t>
            </a:r>
            <a:endParaRPr lang="zh-TW" altLang="en-US" dirty="0"/>
          </a:p>
        </p:txBody>
      </p:sp>
      <p:sp>
        <p:nvSpPr>
          <p:cNvPr id="11" name="橢圓 10"/>
          <p:cNvSpPr/>
          <p:nvPr/>
        </p:nvSpPr>
        <p:spPr>
          <a:xfrm>
            <a:off x="3214678" y="3429006"/>
            <a:ext cx="1428760" cy="642942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RNN</a:t>
            </a:r>
            <a:endParaRPr lang="zh-TW" altLang="en-US" dirty="0"/>
          </a:p>
        </p:txBody>
      </p:sp>
      <p:sp>
        <p:nvSpPr>
          <p:cNvPr id="12" name="橢圓 11"/>
          <p:cNvSpPr/>
          <p:nvPr/>
        </p:nvSpPr>
        <p:spPr>
          <a:xfrm>
            <a:off x="3214678" y="1785932"/>
            <a:ext cx="2000264" cy="642942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聊天機器人</a:t>
            </a:r>
            <a:endParaRPr lang="zh-TW" altLang="en-US" dirty="0"/>
          </a:p>
        </p:txBody>
      </p:sp>
      <p:sp>
        <p:nvSpPr>
          <p:cNvPr id="13" name="橢圓 12"/>
          <p:cNvSpPr/>
          <p:nvPr/>
        </p:nvSpPr>
        <p:spPr>
          <a:xfrm>
            <a:off x="5429256" y="2071684"/>
            <a:ext cx="1785950" cy="642942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深度偽造</a:t>
            </a:r>
            <a:endParaRPr lang="zh-TW" altLang="en-US" dirty="0"/>
          </a:p>
        </p:txBody>
      </p:sp>
      <p:sp>
        <p:nvSpPr>
          <p:cNvPr id="15" name="橢圓 14"/>
          <p:cNvSpPr/>
          <p:nvPr/>
        </p:nvSpPr>
        <p:spPr>
          <a:xfrm>
            <a:off x="6643702" y="1571618"/>
            <a:ext cx="1785950" cy="642942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電腦圍棋</a:t>
            </a:r>
            <a:endParaRPr lang="en-US" altLang="zh-TW" dirty="0" smtClean="0"/>
          </a:p>
          <a:p>
            <a:pPr algn="ctr"/>
            <a:r>
              <a:rPr lang="zh-TW" altLang="en-US" dirty="0" smtClean="0"/>
              <a:t>遊戲</a:t>
            </a:r>
            <a:endParaRPr lang="zh-TW" altLang="en-US" dirty="0"/>
          </a:p>
        </p:txBody>
      </p:sp>
      <p:sp>
        <p:nvSpPr>
          <p:cNvPr id="16" name="橢圓 15"/>
          <p:cNvSpPr/>
          <p:nvPr/>
        </p:nvSpPr>
        <p:spPr>
          <a:xfrm>
            <a:off x="6643670" y="3357568"/>
            <a:ext cx="1785950" cy="642942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強化學習</a:t>
            </a:r>
          </a:p>
        </p:txBody>
      </p:sp>
      <p:sp>
        <p:nvSpPr>
          <p:cNvPr id="17" name="橢圓 16"/>
          <p:cNvSpPr/>
          <p:nvPr/>
        </p:nvSpPr>
        <p:spPr>
          <a:xfrm>
            <a:off x="7715272" y="2214560"/>
            <a:ext cx="1428728" cy="642942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Robot</a:t>
            </a:r>
            <a:endParaRPr lang="zh-TW" altLang="en-US" dirty="0" smtClean="0"/>
          </a:p>
        </p:txBody>
      </p:sp>
      <p:sp>
        <p:nvSpPr>
          <p:cNvPr id="18" name="橢圓 17"/>
          <p:cNvSpPr/>
          <p:nvPr/>
        </p:nvSpPr>
        <p:spPr>
          <a:xfrm>
            <a:off x="5000628" y="3357568"/>
            <a:ext cx="1428760" cy="642942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GAN</a:t>
            </a:r>
            <a:endParaRPr lang="zh-TW" altLang="en-US" dirty="0"/>
          </a:p>
        </p:txBody>
      </p:sp>
      <p:sp>
        <p:nvSpPr>
          <p:cNvPr id="19" name="橢圓 18"/>
          <p:cNvSpPr/>
          <p:nvPr/>
        </p:nvSpPr>
        <p:spPr>
          <a:xfrm>
            <a:off x="4286248" y="2571750"/>
            <a:ext cx="1785950" cy="642942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情緒分析</a:t>
            </a:r>
            <a:endParaRPr lang="zh-TW" altLang="en-US" dirty="0"/>
          </a:p>
        </p:txBody>
      </p:sp>
      <p:cxnSp>
        <p:nvCxnSpPr>
          <p:cNvPr id="21" name="直線單箭頭接點 20"/>
          <p:cNvCxnSpPr>
            <a:stCxn id="7" idx="0"/>
            <a:endCxn id="8" idx="4"/>
          </p:cNvCxnSpPr>
          <p:nvPr/>
        </p:nvCxnSpPr>
        <p:spPr>
          <a:xfrm rot="16200000" flipV="1">
            <a:off x="1196571" y="2911096"/>
            <a:ext cx="214314" cy="82150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直線單箭頭接點 21"/>
          <p:cNvCxnSpPr>
            <a:stCxn id="7" idx="0"/>
          </p:cNvCxnSpPr>
          <p:nvPr/>
        </p:nvCxnSpPr>
        <p:spPr>
          <a:xfrm rot="5400000" flipH="1" flipV="1">
            <a:off x="1571604" y="2071684"/>
            <a:ext cx="1500198" cy="121444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直線單箭頭接點 24"/>
          <p:cNvCxnSpPr>
            <a:stCxn id="7" idx="0"/>
            <a:endCxn id="10" idx="3"/>
          </p:cNvCxnSpPr>
          <p:nvPr/>
        </p:nvCxnSpPr>
        <p:spPr>
          <a:xfrm rot="5400000" flipH="1" flipV="1">
            <a:off x="1869613" y="2965403"/>
            <a:ext cx="308471" cy="61873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直線單箭頭接點 27"/>
          <p:cNvCxnSpPr>
            <a:endCxn id="7" idx="4"/>
          </p:cNvCxnSpPr>
          <p:nvPr/>
        </p:nvCxnSpPr>
        <p:spPr>
          <a:xfrm rot="10800000">
            <a:off x="1714481" y="4071949"/>
            <a:ext cx="737775" cy="31994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直線單箭頭接點 32"/>
          <p:cNvCxnSpPr>
            <a:endCxn id="11" idx="4"/>
          </p:cNvCxnSpPr>
          <p:nvPr/>
        </p:nvCxnSpPr>
        <p:spPr>
          <a:xfrm rot="10800000">
            <a:off x="3929058" y="4071949"/>
            <a:ext cx="393560" cy="33379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直線單箭頭接點 35"/>
          <p:cNvCxnSpPr>
            <a:endCxn id="11" idx="5"/>
          </p:cNvCxnSpPr>
          <p:nvPr/>
        </p:nvCxnSpPr>
        <p:spPr>
          <a:xfrm rot="10800000">
            <a:off x="4434202" y="3977792"/>
            <a:ext cx="1780873" cy="45134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9" name="直線單箭頭接點 38"/>
          <p:cNvCxnSpPr>
            <a:endCxn id="18" idx="3"/>
          </p:cNvCxnSpPr>
          <p:nvPr/>
        </p:nvCxnSpPr>
        <p:spPr>
          <a:xfrm flipV="1">
            <a:off x="3179618" y="3906353"/>
            <a:ext cx="2030247" cy="52017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直線單箭頭接點 41"/>
          <p:cNvCxnSpPr>
            <a:stCxn id="18" idx="7"/>
            <a:endCxn id="13" idx="4"/>
          </p:cNvCxnSpPr>
          <p:nvPr/>
        </p:nvCxnSpPr>
        <p:spPr>
          <a:xfrm rot="5400000" flipH="1" flipV="1">
            <a:off x="5902642" y="3032136"/>
            <a:ext cx="737099" cy="1020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直線單箭頭接點 44"/>
          <p:cNvCxnSpPr>
            <a:stCxn id="11" idx="0"/>
            <a:endCxn id="12" idx="4"/>
          </p:cNvCxnSpPr>
          <p:nvPr/>
        </p:nvCxnSpPr>
        <p:spPr>
          <a:xfrm rot="5400000" flipH="1" flipV="1">
            <a:off x="3571868" y="2786064"/>
            <a:ext cx="1000132" cy="28575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直線單箭頭接點 47"/>
          <p:cNvCxnSpPr>
            <a:stCxn id="11" idx="0"/>
            <a:endCxn id="19" idx="3"/>
          </p:cNvCxnSpPr>
          <p:nvPr/>
        </p:nvCxnSpPr>
        <p:spPr>
          <a:xfrm rot="5400000" flipH="1" flipV="1">
            <a:off x="4084191" y="2965403"/>
            <a:ext cx="308471" cy="61873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直線單箭頭接點 50"/>
          <p:cNvCxnSpPr>
            <a:stCxn id="16" idx="0"/>
            <a:endCxn id="15" idx="4"/>
          </p:cNvCxnSpPr>
          <p:nvPr/>
        </p:nvCxnSpPr>
        <p:spPr>
          <a:xfrm rot="5400000" flipH="1" flipV="1">
            <a:off x="6965157" y="2786048"/>
            <a:ext cx="1143008" cy="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直線單箭頭接點 53"/>
          <p:cNvCxnSpPr>
            <a:stCxn id="16" idx="0"/>
            <a:endCxn id="17" idx="4"/>
          </p:cNvCxnSpPr>
          <p:nvPr/>
        </p:nvCxnSpPr>
        <p:spPr>
          <a:xfrm rot="5400000" flipH="1" flipV="1">
            <a:off x="7733107" y="2661040"/>
            <a:ext cx="500066" cy="892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8" name="橢圓 57"/>
          <p:cNvSpPr/>
          <p:nvPr/>
        </p:nvSpPr>
        <p:spPr>
          <a:xfrm>
            <a:off x="1928794" y="1285866"/>
            <a:ext cx="2000264" cy="642942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車牌辨識</a:t>
            </a:r>
            <a:endParaRPr lang="zh-TW" altLang="en-US" dirty="0"/>
          </a:p>
        </p:txBody>
      </p:sp>
      <p:cxnSp>
        <p:nvCxnSpPr>
          <p:cNvPr id="61" name="直線單箭頭接點 60"/>
          <p:cNvCxnSpPr>
            <a:stCxn id="7" idx="0"/>
            <a:endCxn id="9" idx="4"/>
          </p:cNvCxnSpPr>
          <p:nvPr/>
        </p:nvCxnSpPr>
        <p:spPr>
          <a:xfrm rot="5400000" flipH="1" flipV="1">
            <a:off x="1267992" y="2946800"/>
            <a:ext cx="928694" cy="3571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4" name="橢圓 63"/>
          <p:cNvSpPr/>
          <p:nvPr/>
        </p:nvSpPr>
        <p:spPr>
          <a:xfrm>
            <a:off x="142844" y="1357304"/>
            <a:ext cx="1643042" cy="500066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風格轉換</a:t>
            </a:r>
            <a:endParaRPr lang="zh-TW" altLang="en-US" dirty="0"/>
          </a:p>
        </p:txBody>
      </p:sp>
      <p:sp>
        <p:nvSpPr>
          <p:cNvPr id="65" name="橢圓 64"/>
          <p:cNvSpPr/>
          <p:nvPr/>
        </p:nvSpPr>
        <p:spPr>
          <a:xfrm>
            <a:off x="5000628" y="1357304"/>
            <a:ext cx="1643042" cy="500066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影像生成</a:t>
            </a:r>
            <a:endParaRPr lang="zh-TW" altLang="en-US" dirty="0"/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實作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05_10_web.py</a:t>
            </a:r>
          </a:p>
          <a:p>
            <a:r>
              <a:rPr lang="en-US" altLang="zh-TW" dirty="0" smtClean="0"/>
              <a:t>05_11_tf_serving_client.py</a:t>
            </a:r>
          </a:p>
          <a:p>
            <a:r>
              <a:rPr lang="zh-TW" altLang="en-US" dirty="0" smtClean="0"/>
              <a:t>桌面程式：</a:t>
            </a:r>
            <a:r>
              <a:rPr lang="en-US" altLang="zh-TW" dirty="0" err="1" smtClean="0"/>
              <a:t>cnn_desktop</a:t>
            </a:r>
            <a:endParaRPr lang="en-US" altLang="zh-TW" dirty="0" smtClean="0"/>
          </a:p>
          <a:p>
            <a:r>
              <a:rPr lang="zh-TW" altLang="en-US" dirty="0" smtClean="0"/>
              <a:t>網頁程式：</a:t>
            </a:r>
            <a:r>
              <a:rPr lang="en-US" altLang="zh-TW" dirty="0" err="1" smtClean="0"/>
              <a:t>cnn_web</a:t>
            </a:r>
            <a:endParaRPr lang="zh-TW" altLang="en-US" dirty="0"/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TensorFlow Dataset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Tensorflow Dataset</a:t>
            </a:r>
            <a:r>
              <a:rPr lang="zh-TW" altLang="en-US" dirty="0" smtClean="0"/>
              <a:t>類似</a:t>
            </a:r>
            <a:r>
              <a:rPr lang="en-US" dirty="0" smtClean="0"/>
              <a:t>Python Generator</a:t>
            </a:r>
            <a:r>
              <a:rPr lang="zh-TW" altLang="en-US" dirty="0" smtClean="0"/>
              <a:t>，可以視需要逐批讀取資料，不必一股腦把資料全部載入至記憶體，因為如果將龐大的資料量全部載入，記憶體可能就爆了。</a:t>
            </a:r>
            <a:endParaRPr lang="en-US" altLang="zh-TW" dirty="0" smtClean="0"/>
          </a:p>
          <a:p>
            <a:r>
              <a:rPr lang="zh-TW" altLang="en-US" dirty="0" smtClean="0"/>
              <a:t>支援快取</a:t>
            </a:r>
            <a:r>
              <a:rPr lang="en-US" dirty="0" smtClean="0"/>
              <a:t>(Cache)</a:t>
            </a:r>
            <a:r>
              <a:rPr lang="zh-TW" altLang="en-US" dirty="0" smtClean="0"/>
              <a:t>、預取</a:t>
            </a:r>
            <a:r>
              <a:rPr lang="en-US" dirty="0" smtClean="0"/>
              <a:t>(</a:t>
            </a:r>
            <a:r>
              <a:rPr lang="en-US" dirty="0" err="1" smtClean="0"/>
              <a:t>Prefetch</a:t>
            </a:r>
            <a:r>
              <a:rPr lang="en-US" dirty="0" smtClean="0"/>
              <a:t>)</a:t>
            </a:r>
            <a:r>
              <a:rPr lang="zh-TW" altLang="en-US" dirty="0" smtClean="0"/>
              <a:t>、篩選</a:t>
            </a:r>
            <a:r>
              <a:rPr lang="en-US" dirty="0" smtClean="0"/>
              <a:t>(Filter)</a:t>
            </a:r>
            <a:r>
              <a:rPr lang="zh-TW" altLang="en-US" dirty="0" smtClean="0"/>
              <a:t>、轉換</a:t>
            </a:r>
            <a:r>
              <a:rPr lang="en-US" dirty="0" smtClean="0"/>
              <a:t>(Map)...</a:t>
            </a:r>
            <a:r>
              <a:rPr lang="zh-TW" altLang="en-US" dirty="0" smtClean="0"/>
              <a:t>等功能。</a:t>
            </a:r>
            <a:endParaRPr lang="zh-TW" altLang="en-US" dirty="0"/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實作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05_12_Dataset.ipynb</a:t>
            </a:r>
          </a:p>
          <a:p>
            <a:r>
              <a:rPr lang="en-US" altLang="zh-TW" dirty="0" smtClean="0"/>
              <a:t>05_13_TFRecord.ipynb</a:t>
            </a:r>
          </a:p>
          <a:p>
            <a:r>
              <a:rPr lang="en-US" altLang="zh-TW" dirty="0" smtClean="0"/>
              <a:t>05_14_TextLineDataset.ipynb</a:t>
            </a:r>
            <a:endParaRPr lang="zh-TW" altLang="en-US" dirty="0"/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第二篇 </a:t>
            </a:r>
            <a:r>
              <a:rPr lang="en-US" altLang="zh-TW" dirty="0" smtClean="0"/>
              <a:t>TensorFlow</a:t>
            </a:r>
            <a:r>
              <a:rPr lang="zh-TW" altLang="en-US" dirty="0" smtClean="0"/>
              <a:t>基礎篇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第三章 </a:t>
            </a:r>
            <a:r>
              <a:rPr lang="en-US" dirty="0" smtClean="0"/>
              <a:t>TensorFlow </a:t>
            </a:r>
            <a:r>
              <a:rPr lang="zh-TW" altLang="en-US" dirty="0" smtClean="0"/>
              <a:t>架構與主要功能</a:t>
            </a:r>
            <a:endParaRPr lang="en-US" altLang="zh-TW" dirty="0" smtClean="0"/>
          </a:p>
          <a:p>
            <a:pPr lvl="0"/>
            <a:r>
              <a:rPr lang="zh-TW" altLang="en-US" dirty="0" smtClean="0"/>
              <a:t>第四章 神經網路的理解與實作</a:t>
            </a:r>
          </a:p>
          <a:p>
            <a:pPr lvl="0"/>
            <a:r>
              <a:rPr lang="zh-TW" altLang="en-US" dirty="0" smtClean="0"/>
              <a:t>第五章 </a:t>
            </a:r>
            <a:r>
              <a:rPr lang="en-US" dirty="0" smtClean="0"/>
              <a:t>TensorFlow</a:t>
            </a:r>
            <a:r>
              <a:rPr lang="zh-TW" altLang="en-US" dirty="0" smtClean="0"/>
              <a:t>其他常用指令</a:t>
            </a:r>
          </a:p>
          <a:p>
            <a:pPr lvl="0"/>
            <a:r>
              <a:rPr lang="zh-TW" altLang="en-US" dirty="0" smtClean="0">
                <a:solidFill>
                  <a:srgbClr val="FF0000"/>
                </a:solidFill>
              </a:rPr>
              <a:t>第六章 卷積神經網路</a:t>
            </a:r>
            <a:r>
              <a:rPr lang="en-US" dirty="0" smtClean="0">
                <a:solidFill>
                  <a:srgbClr val="FF0000"/>
                </a:solidFill>
              </a:rPr>
              <a:t>(CNN)</a:t>
            </a:r>
            <a:endParaRPr lang="zh-TW" altLang="en-US" dirty="0" smtClean="0">
              <a:solidFill>
                <a:srgbClr val="FF0000"/>
              </a:solidFill>
            </a:endParaRPr>
          </a:p>
          <a:p>
            <a:pPr lvl="0"/>
            <a:r>
              <a:rPr lang="zh-TW" altLang="en-US" dirty="0" smtClean="0"/>
              <a:t>第七章 預先訓練的模型</a:t>
            </a:r>
            <a:r>
              <a:rPr lang="en-US" dirty="0" smtClean="0"/>
              <a:t>(Pre-trained Model)</a:t>
            </a:r>
            <a:endParaRPr lang="zh-TW" altLang="en-US" dirty="0" smtClean="0"/>
          </a:p>
          <a:p>
            <a:endParaRPr lang="zh-TW" altLang="en-US" dirty="0"/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卷積神經網路</a:t>
            </a:r>
            <a:r>
              <a:rPr lang="en-US" altLang="zh-TW" dirty="0" smtClean="0"/>
              <a:t>(CNN)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卷積神經網路</a:t>
            </a:r>
            <a:r>
              <a:rPr lang="en-US" dirty="0" smtClean="0"/>
              <a:t>(</a:t>
            </a:r>
            <a:r>
              <a:rPr lang="en-US" dirty="0" err="1" smtClean="0"/>
              <a:t>Convolutional</a:t>
            </a:r>
            <a:r>
              <a:rPr lang="en-US" dirty="0" smtClean="0"/>
              <a:t> Neural Network, CNN) </a:t>
            </a:r>
            <a:r>
              <a:rPr lang="zh-TW" altLang="en-US" dirty="0" smtClean="0"/>
              <a:t>引進了卷積層</a:t>
            </a:r>
            <a:r>
              <a:rPr lang="en-US" dirty="0" smtClean="0"/>
              <a:t>(Convolution Layer)</a:t>
            </a:r>
            <a:r>
              <a:rPr lang="zh-TW" altLang="en-US" dirty="0" smtClean="0"/>
              <a:t>，進行</a:t>
            </a:r>
            <a:r>
              <a:rPr lang="en-US" altLang="zh-TW" dirty="0" smtClean="0"/>
              <a:t>『</a:t>
            </a:r>
            <a:r>
              <a:rPr lang="zh-TW" altLang="en-US" dirty="0" smtClean="0"/>
              <a:t>特徵萃取</a:t>
            </a:r>
            <a:r>
              <a:rPr lang="en-US" altLang="zh-TW" dirty="0" smtClean="0"/>
              <a:t>』</a:t>
            </a:r>
            <a:r>
              <a:rPr lang="en-US" dirty="0" smtClean="0"/>
              <a:t>(Feature Extraction)</a:t>
            </a:r>
            <a:r>
              <a:rPr lang="zh-TW" altLang="en-US" dirty="0" smtClean="0"/>
              <a:t>，將像素轉換為各種線條特徵，再交給</a:t>
            </a:r>
            <a:r>
              <a:rPr lang="en-US" dirty="0" smtClean="0"/>
              <a:t>Dense</a:t>
            </a:r>
            <a:r>
              <a:rPr lang="zh-TW" altLang="en-US" dirty="0" smtClean="0"/>
              <a:t>層辨識</a:t>
            </a:r>
            <a:endParaRPr lang="zh-TW" altLang="en-US" dirty="0"/>
          </a:p>
        </p:txBody>
      </p:sp>
      <p:pic>
        <p:nvPicPr>
          <p:cNvPr id="1026" name="Picture 2" descr="CNN 特徵萃取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00100" y="3143254"/>
            <a:ext cx="4108450" cy="171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模型結構</a:t>
            </a:r>
            <a:endParaRPr lang="zh-TW" altLang="en-US" dirty="0"/>
          </a:p>
        </p:txBody>
      </p:sp>
      <p:pic>
        <p:nvPicPr>
          <p:cNvPr id="2050" name="Picture 2" descr="CNN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34" y="1714494"/>
            <a:ext cx="7413926" cy="2500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卷積計算</a:t>
            </a:r>
            <a:endParaRPr lang="zh-TW" altLang="en-US" dirty="0"/>
          </a:p>
        </p:txBody>
      </p:sp>
      <p:pic>
        <p:nvPicPr>
          <p:cNvPr id="4" name="圖片 3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1928808"/>
            <a:ext cx="4062564" cy="21557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圖片 4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00562" y="1857370"/>
            <a:ext cx="4060216" cy="2123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池化層</a:t>
            </a:r>
            <a:r>
              <a:rPr lang="en-US" dirty="0" smtClean="0"/>
              <a:t>(Pooling Layer)</a:t>
            </a:r>
            <a:endParaRPr lang="zh-TW" altLang="en-US" dirty="0"/>
          </a:p>
        </p:txBody>
      </p:sp>
      <p:pic>
        <p:nvPicPr>
          <p:cNvPr id="3" name="圖片 2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34" y="1928808"/>
            <a:ext cx="3401658" cy="11804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圖片 3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14876" y="1928808"/>
            <a:ext cx="3455585" cy="1184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實作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06_01_convolutions.ipynb</a:t>
            </a:r>
          </a:p>
          <a:p>
            <a:endParaRPr lang="zh-TW" altLang="en-US" dirty="0"/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CNN</a:t>
            </a:r>
            <a:r>
              <a:rPr lang="zh-TW" altLang="en-US" dirty="0" smtClean="0"/>
              <a:t>模型實作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以</a:t>
            </a:r>
            <a:r>
              <a:rPr lang="en-US" dirty="0" smtClean="0"/>
              <a:t>CNN</a:t>
            </a:r>
            <a:r>
              <a:rPr lang="zh-TW" altLang="en-US" dirty="0" smtClean="0"/>
              <a:t>模型實作</a:t>
            </a:r>
            <a:r>
              <a:rPr lang="en-US" dirty="0" smtClean="0"/>
              <a:t>MNIST</a:t>
            </a:r>
            <a:r>
              <a:rPr lang="zh-TW" altLang="en-US" dirty="0" smtClean="0"/>
              <a:t>辨識。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06_02_MNIST_CNN.ipynb</a:t>
            </a:r>
          </a:p>
          <a:p>
            <a:r>
              <a:rPr lang="zh-TW" altLang="en-US" dirty="0" smtClean="0"/>
              <a:t>其他資料集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06_03_Cifar_gray_CNN.ipynb</a:t>
            </a:r>
          </a:p>
          <a:p>
            <a:pPr lvl="1"/>
            <a:r>
              <a:rPr lang="en-US" altLang="zh-TW" dirty="0" smtClean="0"/>
              <a:t>06_04_Cifar_RGB_CNN.ipynb</a:t>
            </a:r>
          </a:p>
          <a:p>
            <a:endParaRPr lang="zh-TW" alt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人工智慧應用領域</a:t>
            </a:r>
            <a:endParaRPr lang="zh-TW" altLang="en-US" dirty="0"/>
          </a:p>
        </p:txBody>
      </p:sp>
      <p:pic>
        <p:nvPicPr>
          <p:cNvPr id="3" name="Content Placeholder 4">
            <a:extLst>
              <a:ext uri="{FF2B5EF4-FFF2-40B4-BE49-F238E27FC236}">
                <a16:creationId xmlns="" xmlns:a16="http://schemas.microsoft.com/office/drawing/2014/main" id="{9577212C-3C48-4B5F-A386-DA5511CA053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0166" y="1285866"/>
            <a:ext cx="6536399" cy="3700975"/>
          </a:xfrm>
          <a:prstGeom prst="rect">
            <a:avLst/>
          </a:prstGeom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影像資料增補</a:t>
            </a:r>
            <a:r>
              <a:rPr lang="en-US" dirty="0" smtClean="0"/>
              <a:t>(Data Augmentation)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400" dirty="0" smtClean="0"/>
              <a:t>資料增補可將一張正常圖像，轉換成各式有缺陷的圖像，例如旋轉、偏移、拉近</a:t>
            </a:r>
            <a:r>
              <a:rPr lang="en-US" sz="2400" dirty="0" smtClean="0"/>
              <a:t>/</a:t>
            </a:r>
            <a:r>
              <a:rPr lang="zh-TW" altLang="en-US" sz="2400" dirty="0" smtClean="0"/>
              <a:t>拉遠、亮度等效果，再將這些資料當作訓練資料，訓練出來的模型，就較能辨識有缺陷的圖像。</a:t>
            </a:r>
            <a:endParaRPr lang="zh-TW" altLang="en-US" sz="2400" dirty="0"/>
          </a:p>
        </p:txBody>
      </p:sp>
      <p:pic>
        <p:nvPicPr>
          <p:cNvPr id="4" name="圖片 3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00298" y="2643188"/>
            <a:ext cx="3340067" cy="21459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實作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06_05_Data_Augmentation_MNIST.ipynb </a:t>
            </a:r>
          </a:p>
          <a:p>
            <a:r>
              <a:rPr lang="en-US" altLang="zh-TW" dirty="0" smtClean="0"/>
              <a:t>06_06_Data_Augmentation_Pets.ipynb</a:t>
            </a:r>
          </a:p>
          <a:p>
            <a:endParaRPr lang="zh-TW" altLang="en-US" dirty="0"/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可解釋的</a:t>
            </a:r>
            <a:r>
              <a:rPr lang="en-US" dirty="0" smtClean="0"/>
              <a:t>AI</a:t>
            </a:r>
            <a:r>
              <a:rPr lang="zh-TW" altLang="en-US" dirty="0" smtClean="0"/>
              <a:t> </a:t>
            </a:r>
            <a:r>
              <a:rPr lang="en-US" altLang="zh-TW" dirty="0" smtClean="0"/>
              <a:t>(XAI)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深度學習是黑箱科學，但是，科學家們依然試圖解釋模型是如何辨識的，這方面的研究領域統稱為</a:t>
            </a:r>
            <a:r>
              <a:rPr lang="en-US" altLang="zh-TW" dirty="0" smtClean="0"/>
              <a:t>『</a:t>
            </a:r>
            <a:r>
              <a:rPr lang="zh-TW" altLang="en-US" dirty="0" smtClean="0"/>
              <a:t>可解釋的</a:t>
            </a:r>
            <a:r>
              <a:rPr lang="en-US" dirty="0" smtClean="0"/>
              <a:t>AI</a:t>
            </a:r>
            <a:r>
              <a:rPr lang="en-US" altLang="zh-TW" dirty="0" smtClean="0"/>
              <a:t>』</a:t>
            </a:r>
            <a:r>
              <a:rPr lang="en-US" dirty="0" smtClean="0"/>
              <a:t>(</a:t>
            </a:r>
            <a:r>
              <a:rPr lang="en-US" dirty="0" err="1" smtClean="0"/>
              <a:t>eXplainable</a:t>
            </a:r>
            <a:r>
              <a:rPr lang="en-US" dirty="0" smtClean="0"/>
              <a:t> AI, XAI)</a:t>
            </a:r>
            <a:r>
              <a:rPr lang="zh-TW" altLang="en-US" dirty="0" smtClean="0"/>
              <a:t>。</a:t>
            </a:r>
            <a:endParaRPr lang="zh-TW" altLang="en-US" dirty="0"/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XAI</a:t>
            </a:r>
            <a:r>
              <a:rPr lang="zh-TW" altLang="en-US" dirty="0" smtClean="0"/>
              <a:t> </a:t>
            </a:r>
            <a:r>
              <a:rPr lang="en-US" altLang="zh-TW" dirty="0" smtClean="0"/>
              <a:t>-- </a:t>
            </a:r>
            <a:r>
              <a:rPr lang="zh-TW" altLang="en-US" dirty="0" smtClean="0"/>
              <a:t>卷積處理</a:t>
            </a:r>
            <a:endParaRPr lang="zh-TW" altLang="en-US" dirty="0"/>
          </a:p>
        </p:txBody>
      </p:sp>
      <p:pic>
        <p:nvPicPr>
          <p:cNvPr id="5" name="圖片 4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929058" y="1571618"/>
            <a:ext cx="4167322" cy="28148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2" descr="F:\0_AI\Books\以100張圖理解深度學習\src\images_test\bird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0034" y="2143122"/>
            <a:ext cx="2544788" cy="1693875"/>
          </a:xfrm>
          <a:prstGeom prst="rect">
            <a:avLst/>
          </a:prstGeom>
          <a:noFill/>
        </p:spPr>
      </p:pic>
      <p:sp>
        <p:nvSpPr>
          <p:cNvPr id="7" name="向右箭號 6"/>
          <p:cNvSpPr/>
          <p:nvPr/>
        </p:nvSpPr>
        <p:spPr>
          <a:xfrm>
            <a:off x="3286116" y="2714626"/>
            <a:ext cx="428628" cy="57150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第二次卷積</a:t>
            </a:r>
            <a:endParaRPr lang="zh-TW" altLang="en-US" dirty="0"/>
          </a:p>
        </p:txBody>
      </p:sp>
      <p:pic>
        <p:nvPicPr>
          <p:cNvPr id="3" name="圖片 2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28794" y="1428742"/>
            <a:ext cx="5274310" cy="36031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第</a:t>
            </a:r>
            <a:r>
              <a:rPr lang="en-US" altLang="zh-TW" dirty="0" smtClean="0"/>
              <a:t>N</a:t>
            </a:r>
            <a:r>
              <a:rPr lang="zh-TW" altLang="en-US" dirty="0" smtClean="0"/>
              <a:t>次卷積</a:t>
            </a:r>
            <a:endParaRPr lang="zh-TW" altLang="en-US" dirty="0"/>
          </a:p>
        </p:txBody>
      </p:sp>
      <p:pic>
        <p:nvPicPr>
          <p:cNvPr id="4" name="圖片 3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57356" y="1357304"/>
            <a:ext cx="5274310" cy="35763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SHAP</a:t>
            </a:r>
            <a:r>
              <a:rPr lang="zh-TW" altLang="en-US" dirty="0" smtClean="0"/>
              <a:t> 套件</a:t>
            </a:r>
            <a:endParaRPr lang="zh-TW" altLang="en-US" dirty="0"/>
          </a:p>
        </p:txBody>
      </p:sp>
      <p:pic>
        <p:nvPicPr>
          <p:cNvPr id="3" name="圖片 2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34845" y="1718254"/>
            <a:ext cx="5274310" cy="1706991"/>
          </a:xfrm>
          <a:prstGeom prst="rect">
            <a:avLst/>
          </a:prstGeom>
          <a:noFill/>
          <a:ln w="3810">
            <a:solidFill>
              <a:schemeClr val="tx1"/>
            </a:solidFill>
            <a:miter lim="800000"/>
            <a:headEnd/>
            <a:tailEnd/>
          </a:ln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實作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06_07_CNN_Visualization.ipynb</a:t>
            </a:r>
          </a:p>
          <a:p>
            <a:r>
              <a:rPr lang="en-US" altLang="zh-TW" dirty="0" smtClean="0"/>
              <a:t>06_08_Shap_MNIST.ipynb</a:t>
            </a:r>
          </a:p>
          <a:p>
            <a:endParaRPr lang="zh-TW" altLang="en-US" dirty="0"/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第二篇 </a:t>
            </a:r>
            <a:r>
              <a:rPr lang="en-US" altLang="zh-TW" dirty="0" smtClean="0"/>
              <a:t>TensorFlow</a:t>
            </a:r>
            <a:r>
              <a:rPr lang="zh-TW" altLang="en-US" dirty="0" smtClean="0"/>
              <a:t>基礎篇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第三章 </a:t>
            </a:r>
            <a:r>
              <a:rPr lang="en-US" dirty="0" smtClean="0"/>
              <a:t>TensorFlow </a:t>
            </a:r>
            <a:r>
              <a:rPr lang="zh-TW" altLang="en-US" dirty="0" smtClean="0"/>
              <a:t>架構與主要功能</a:t>
            </a:r>
            <a:endParaRPr lang="en-US" altLang="zh-TW" dirty="0" smtClean="0"/>
          </a:p>
          <a:p>
            <a:pPr lvl="0"/>
            <a:r>
              <a:rPr lang="zh-TW" altLang="en-US" dirty="0" smtClean="0"/>
              <a:t>第四章 神經網路的理解與實作</a:t>
            </a:r>
          </a:p>
          <a:p>
            <a:pPr lvl="0"/>
            <a:r>
              <a:rPr lang="zh-TW" altLang="en-US" dirty="0" smtClean="0"/>
              <a:t>第五章 </a:t>
            </a:r>
            <a:r>
              <a:rPr lang="en-US" dirty="0" smtClean="0"/>
              <a:t>TensorFlow</a:t>
            </a:r>
            <a:r>
              <a:rPr lang="zh-TW" altLang="en-US" dirty="0" smtClean="0"/>
              <a:t>其他常用指令</a:t>
            </a:r>
          </a:p>
          <a:p>
            <a:pPr lvl="0"/>
            <a:r>
              <a:rPr lang="zh-TW" altLang="en-US" dirty="0" smtClean="0"/>
              <a:t>第六章 卷積神經網路</a:t>
            </a:r>
            <a:r>
              <a:rPr lang="en-US" dirty="0" smtClean="0"/>
              <a:t>(CNN)</a:t>
            </a:r>
            <a:endParaRPr lang="zh-TW" altLang="en-US" dirty="0" smtClean="0"/>
          </a:p>
          <a:p>
            <a:pPr lvl="0"/>
            <a:r>
              <a:rPr lang="zh-TW" altLang="en-US" dirty="0" smtClean="0">
                <a:solidFill>
                  <a:srgbClr val="FF0000"/>
                </a:solidFill>
              </a:rPr>
              <a:t>第七章 預先訓練的模型</a:t>
            </a:r>
            <a:r>
              <a:rPr lang="en-US" dirty="0" smtClean="0">
                <a:solidFill>
                  <a:srgbClr val="FF0000"/>
                </a:solidFill>
              </a:rPr>
              <a:t>(Pre-trained Model)</a:t>
            </a:r>
            <a:endParaRPr lang="zh-TW" altLang="en-US" dirty="0" smtClean="0">
              <a:solidFill>
                <a:srgbClr val="FF0000"/>
              </a:solidFill>
            </a:endParaRPr>
          </a:p>
          <a:p>
            <a:endParaRPr lang="zh-TW" altLang="en-US" dirty="0"/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預先訓練的模型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近幾年影像辨識競賽中的冠、亞軍模型。</a:t>
            </a:r>
            <a:endParaRPr lang="en-US" altLang="zh-TW" dirty="0" smtClean="0"/>
          </a:p>
          <a:p>
            <a:r>
              <a:rPr lang="zh-TW" altLang="en-US" dirty="0" smtClean="0"/>
              <a:t>套件提供事先訓練好的模型，我們可以直接套用，也可以只採用部份模型，再接上自訂的神經層，進行其他物件的辨識。</a:t>
            </a:r>
            <a:endParaRPr lang="en-US" altLang="zh-TW" dirty="0" smtClean="0"/>
          </a:p>
          <a:p>
            <a:r>
              <a:rPr lang="zh-TW" altLang="en-US" dirty="0" smtClean="0"/>
              <a:t>這些預先訓練好的模型就稱為</a:t>
            </a:r>
            <a:r>
              <a:rPr lang="en-US" altLang="zh-TW" dirty="0" smtClean="0"/>
              <a:t>『</a:t>
            </a:r>
            <a:r>
              <a:rPr lang="en-US" dirty="0" smtClean="0"/>
              <a:t>Pre-trained Model</a:t>
            </a:r>
            <a:r>
              <a:rPr lang="en-US" altLang="zh-TW" dirty="0" smtClean="0"/>
              <a:t>』 </a:t>
            </a:r>
            <a:r>
              <a:rPr lang="zh-TW" altLang="en-US" dirty="0" smtClean="0"/>
              <a:t>或</a:t>
            </a:r>
            <a:r>
              <a:rPr lang="en-US" altLang="zh-TW" dirty="0" smtClean="0"/>
              <a:t>『</a:t>
            </a:r>
            <a:r>
              <a:rPr lang="en-US" dirty="0" smtClean="0"/>
              <a:t>Keras Applications</a:t>
            </a:r>
            <a:r>
              <a:rPr lang="en-US" altLang="zh-TW" dirty="0" smtClean="0"/>
              <a:t>』</a:t>
            </a:r>
            <a:r>
              <a:rPr lang="zh-TW" altLang="en-US" dirty="0" smtClean="0"/>
              <a:t>。</a:t>
            </a:r>
            <a:endParaRPr lang="zh-TW" alt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機器學習開發流程</a:t>
            </a:r>
            <a:endParaRPr lang="zh-TW" altLang="en-US" dirty="0"/>
          </a:p>
        </p:txBody>
      </p:sp>
      <p:pic>
        <p:nvPicPr>
          <p:cNvPr id="3" name="圖片 2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00100" y="1357304"/>
            <a:ext cx="6572296" cy="3571900"/>
          </a:xfrm>
          <a:prstGeom prst="rect">
            <a:avLst/>
          </a:prstGeom>
          <a:noFill/>
          <a:ln w="3810">
            <a:solidFill>
              <a:schemeClr val="tx1"/>
            </a:solidFill>
            <a:miter lim="800000"/>
            <a:headEnd/>
            <a:tailEnd/>
          </a:ln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Keras</a:t>
            </a:r>
            <a:r>
              <a:rPr lang="zh-TW" altLang="en-US" dirty="0" smtClean="0"/>
              <a:t>預先訓練的模型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u="sng" dirty="0" smtClean="0">
                <a:hlinkClick r:id="rId2"/>
              </a:rPr>
              <a:t>https://keras.io/api/applications/</a:t>
            </a:r>
            <a:endParaRPr lang="en-US" u="sng" dirty="0" smtClean="0"/>
          </a:p>
          <a:p>
            <a:endParaRPr lang="zh-TW" altLang="en-US" dirty="0"/>
          </a:p>
        </p:txBody>
      </p:sp>
      <p:pic>
        <p:nvPicPr>
          <p:cNvPr id="4" name="圖片 3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1472" y="2143122"/>
            <a:ext cx="3780163" cy="21678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圖片 4"/>
          <p:cNvPicPr/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429124" y="2285998"/>
            <a:ext cx="4208791" cy="10921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 smtClean="0"/>
              <a:t>預先訓練模型的準確率與計算速度之比較</a:t>
            </a:r>
            <a:endParaRPr lang="zh-TW" altLang="en-US" dirty="0"/>
          </a:p>
        </p:txBody>
      </p:sp>
      <p:pic>
        <p:nvPicPr>
          <p:cNvPr id="5" name="圖片 4" descr="Image for post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71736" y="1285866"/>
            <a:ext cx="3636455" cy="35373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應用模型方式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dirty="0" smtClean="0"/>
              <a:t>採用完整的模型，可辨識</a:t>
            </a:r>
            <a:r>
              <a:rPr lang="en-US" dirty="0" err="1" smtClean="0"/>
              <a:t>ImageNet</a:t>
            </a:r>
            <a:r>
              <a:rPr lang="zh-TW" altLang="en-US" dirty="0" smtClean="0"/>
              <a:t>所提供</a:t>
            </a:r>
            <a:r>
              <a:rPr lang="en-US" dirty="0" smtClean="0"/>
              <a:t>1000</a:t>
            </a:r>
            <a:r>
              <a:rPr lang="zh-TW" altLang="en-US" dirty="0" smtClean="0"/>
              <a:t>種物件。</a:t>
            </a:r>
          </a:p>
          <a:p>
            <a:pPr lvl="0"/>
            <a:r>
              <a:rPr lang="zh-TW" altLang="en-US" dirty="0" smtClean="0"/>
              <a:t>採用部分的模型，只萃取特徵，不作辨識。</a:t>
            </a:r>
          </a:p>
          <a:p>
            <a:pPr lvl="0"/>
            <a:r>
              <a:rPr lang="zh-TW" altLang="en-US" dirty="0" smtClean="0"/>
              <a:t>採用部分的模型，並接上自訂的輸入層和辨識層</a:t>
            </a:r>
            <a:r>
              <a:rPr lang="en-US" dirty="0" smtClean="0"/>
              <a:t>(Dense)</a:t>
            </a:r>
            <a:r>
              <a:rPr lang="zh-TW" altLang="en-US" dirty="0" smtClean="0"/>
              <a:t>，即可辨識這</a:t>
            </a:r>
            <a:r>
              <a:rPr lang="en-US" dirty="0" smtClean="0"/>
              <a:t>1000</a:t>
            </a:r>
            <a:r>
              <a:rPr lang="zh-TW" altLang="en-US" dirty="0" smtClean="0"/>
              <a:t>種以外的物件。</a:t>
            </a:r>
            <a:endParaRPr lang="en-US" altLang="zh-TW" dirty="0" smtClean="0"/>
          </a:p>
          <a:p>
            <a:endParaRPr lang="zh-TW" altLang="en-US" dirty="0"/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轉移學習</a:t>
            </a:r>
            <a:r>
              <a:rPr lang="en-US" dirty="0" smtClean="0"/>
              <a:t>(Transfer Learning)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第三種用法，是採用部分的模型，再加上自訂的輸入層和辨識層</a:t>
            </a:r>
            <a:r>
              <a:rPr lang="en-US" dirty="0" smtClean="0"/>
              <a:t>(Dense)</a:t>
            </a:r>
            <a:r>
              <a:rPr lang="zh-TW" altLang="en-US" dirty="0" smtClean="0"/>
              <a:t>，如此就能夠不受限於模型原先辨識的物件，也就是所謂的</a:t>
            </a:r>
            <a:r>
              <a:rPr lang="en-US" altLang="zh-TW" dirty="0" smtClean="0"/>
              <a:t>『</a:t>
            </a:r>
            <a:r>
              <a:rPr lang="zh-TW" altLang="en-US" dirty="0" smtClean="0"/>
              <a:t>轉移學習</a:t>
            </a:r>
            <a:r>
              <a:rPr lang="en-US" altLang="zh-TW" dirty="0" smtClean="0"/>
              <a:t>』</a:t>
            </a:r>
            <a:r>
              <a:rPr lang="en-US" dirty="0" smtClean="0"/>
              <a:t>(Transfer Learning)</a:t>
            </a:r>
            <a:r>
              <a:rPr lang="zh-TW" altLang="en-US" dirty="0" smtClean="0"/>
              <a:t>或者翻譯為</a:t>
            </a:r>
            <a:r>
              <a:rPr lang="en-US" altLang="zh-TW" dirty="0" smtClean="0"/>
              <a:t>『</a:t>
            </a:r>
            <a:r>
              <a:rPr lang="zh-TW" altLang="en-US" dirty="0" smtClean="0"/>
              <a:t>遷移學習</a:t>
            </a:r>
            <a:r>
              <a:rPr lang="en-US" altLang="zh-TW" dirty="0" smtClean="0"/>
              <a:t>』</a:t>
            </a:r>
            <a:r>
              <a:rPr lang="zh-TW" altLang="en-US" smtClean="0"/>
              <a:t>。</a:t>
            </a:r>
            <a:endParaRPr lang="zh-TW" altLang="en-US"/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實作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07_01_Keras_applications.ipynb</a:t>
            </a:r>
          </a:p>
          <a:p>
            <a:r>
              <a:rPr lang="en-US" altLang="zh-TW" dirty="0" smtClean="0"/>
              <a:t>07_02_</a:t>
            </a:r>
            <a:r>
              <a:rPr lang="zh-TW" altLang="en-US" dirty="0" smtClean="0"/>
              <a:t>圖像相似度比較</a:t>
            </a:r>
            <a:r>
              <a:rPr lang="en-US" altLang="zh-TW" dirty="0" smtClean="0"/>
              <a:t>.</a:t>
            </a:r>
            <a:r>
              <a:rPr lang="en-US" altLang="zh-TW" dirty="0" err="1" smtClean="0"/>
              <a:t>ipynb</a:t>
            </a:r>
            <a:endParaRPr lang="en-US" altLang="zh-TW" dirty="0" smtClean="0"/>
          </a:p>
          <a:p>
            <a:r>
              <a:rPr lang="en-US" altLang="zh-TW" dirty="0" smtClean="0"/>
              <a:t>07_03_Flower_ResNet.ipynb</a:t>
            </a:r>
          </a:p>
          <a:p>
            <a:endParaRPr lang="zh-TW" alt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 smtClean="0"/>
              <a:t>機器學習開發流程 </a:t>
            </a:r>
            <a:r>
              <a:rPr lang="en-US" altLang="zh-TW" dirty="0" smtClean="0"/>
              <a:t>vs. </a:t>
            </a:r>
            <a:r>
              <a:rPr lang="zh-TW" altLang="en-US" dirty="0" smtClean="0"/>
              <a:t>一般應用系統開發</a:t>
            </a:r>
            <a:endParaRPr lang="zh-TW" altLang="en-US" dirty="0"/>
          </a:p>
        </p:txBody>
      </p:sp>
      <p:pic>
        <p:nvPicPr>
          <p:cNvPr id="3" name="圖片 2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71604" y="1428742"/>
            <a:ext cx="5572164" cy="33575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開發環境安裝</a:t>
            </a:r>
            <a:endParaRPr lang="zh-TW" altLang="en-US" dirty="0"/>
          </a:p>
        </p:txBody>
      </p:sp>
      <p:graphicFrame>
        <p:nvGraphicFramePr>
          <p:cNvPr id="3" name="內容版面配置區 4"/>
          <p:cNvGraphicFramePr>
            <a:graphicFrameLocks/>
          </p:cNvGraphicFramePr>
          <p:nvPr>
            <p:extLst>
              <p:ext uri="{D42A27DB-BD31-4B8C-83A1-F6EECF244321}">
                <p14:modId xmlns="" xmlns:p14="http://schemas.microsoft.com/office/powerpoint/2010/main" val="17179360"/>
              </p:ext>
            </p:extLst>
          </p:nvPr>
        </p:nvGraphicFramePr>
        <p:xfrm>
          <a:off x="1500166" y="1000114"/>
          <a:ext cx="6172200" cy="38588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橢圓形圖說文字 3"/>
          <p:cNvSpPr/>
          <p:nvPr/>
        </p:nvSpPr>
        <p:spPr>
          <a:xfrm>
            <a:off x="6500826" y="3643320"/>
            <a:ext cx="2000296" cy="1071570"/>
          </a:xfrm>
          <a:prstGeom prst="wedgeEllipseCallout">
            <a:avLst>
              <a:gd name="adj1" fmla="val -78177"/>
              <a:gd name="adj2" fmla="val -1451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數據分析</a:t>
            </a:r>
            <a:endParaRPr lang="en-US" altLang="zh-TW" dirty="0" smtClean="0"/>
          </a:p>
          <a:p>
            <a:pPr algn="ctr"/>
            <a:r>
              <a:rPr lang="zh-TW" altLang="en-US" dirty="0" smtClean="0"/>
              <a:t>基礎套件 </a:t>
            </a:r>
            <a:endParaRPr lang="zh-TW" altLang="en-US" dirty="0"/>
          </a:p>
        </p:txBody>
      </p:sp>
      <p:sp>
        <p:nvSpPr>
          <p:cNvPr id="5" name="橢圓形圖說文字 4"/>
          <p:cNvSpPr/>
          <p:nvPr/>
        </p:nvSpPr>
        <p:spPr>
          <a:xfrm>
            <a:off x="6300778" y="1428742"/>
            <a:ext cx="1914560" cy="854610"/>
          </a:xfrm>
          <a:prstGeom prst="wedgeEllipseCallout">
            <a:avLst>
              <a:gd name="adj1" fmla="val -93496"/>
              <a:gd name="adj2" fmla="val 32587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深度學習</a:t>
            </a:r>
            <a:endParaRPr lang="en-US" altLang="zh-TW" dirty="0" smtClean="0"/>
          </a:p>
          <a:p>
            <a:pPr algn="ctr"/>
            <a:r>
              <a:rPr lang="zh-TW" altLang="en-US" dirty="0" smtClean="0"/>
              <a:t>套件 </a:t>
            </a:r>
            <a:endParaRPr lang="zh-TW" altLang="en-US" dirty="0"/>
          </a:p>
        </p:txBody>
      </p:sp>
      <p:sp>
        <p:nvSpPr>
          <p:cNvPr id="6" name="橢圓形圖說文字 5"/>
          <p:cNvSpPr/>
          <p:nvPr/>
        </p:nvSpPr>
        <p:spPr>
          <a:xfrm>
            <a:off x="6500826" y="2500312"/>
            <a:ext cx="1928826" cy="928694"/>
          </a:xfrm>
          <a:prstGeom prst="wedgeEllipseCallout">
            <a:avLst>
              <a:gd name="adj1" fmla="val -93496"/>
              <a:gd name="adj2" fmla="val 32587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機器學習</a:t>
            </a:r>
            <a:endParaRPr lang="en-US" altLang="zh-TW" dirty="0" smtClean="0"/>
          </a:p>
          <a:p>
            <a:pPr algn="ctr"/>
            <a:r>
              <a:rPr lang="zh-TW" altLang="en-US" dirty="0" smtClean="0"/>
              <a:t>套件 </a:t>
            </a:r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4000496" y="1643056"/>
            <a:ext cx="12500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TW" dirty="0" smtClean="0">
                <a:solidFill>
                  <a:srgbClr val="F57B17"/>
                </a:solidFill>
              </a:rPr>
              <a:t>TensorFlow</a:t>
            </a:r>
          </a:p>
        </p:txBody>
      </p:sp>
      <p:sp>
        <p:nvSpPr>
          <p:cNvPr id="8" name="矩形 7"/>
          <p:cNvSpPr/>
          <p:nvPr/>
        </p:nvSpPr>
        <p:spPr>
          <a:xfrm>
            <a:off x="428596" y="3071816"/>
            <a:ext cx="185159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dirty="0" smtClean="0"/>
              <a:t>Anaconda</a:t>
            </a:r>
            <a:endParaRPr lang="zh-TW" altLang="en-US" sz="3200" dirty="0"/>
          </a:p>
        </p:txBody>
      </p:sp>
      <p:sp>
        <p:nvSpPr>
          <p:cNvPr id="9" name="上-下雙向箭號 8"/>
          <p:cNvSpPr/>
          <p:nvPr/>
        </p:nvSpPr>
        <p:spPr>
          <a:xfrm>
            <a:off x="2285984" y="2357436"/>
            <a:ext cx="428628" cy="2000264"/>
          </a:xfrm>
          <a:prstGeom prst="upDown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GPU</a:t>
            </a:r>
            <a:r>
              <a:rPr lang="zh-TW" altLang="en-US" dirty="0" smtClean="0"/>
              <a:t> 支援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 smtClean="0"/>
              <a:t>NVidia</a:t>
            </a:r>
            <a:r>
              <a:rPr lang="en-US" altLang="zh-TW" dirty="0" smtClean="0"/>
              <a:t> </a:t>
            </a:r>
            <a:r>
              <a:rPr lang="zh-TW" altLang="en-US" dirty="0" smtClean="0"/>
              <a:t>顯卡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CUDA</a:t>
            </a:r>
          </a:p>
          <a:p>
            <a:pPr lvl="1"/>
            <a:r>
              <a:rPr lang="en-US" dirty="0" err="1" smtClean="0"/>
              <a:t>cuDNN</a:t>
            </a:r>
            <a:endParaRPr lang="en-US" dirty="0" smtClean="0"/>
          </a:p>
          <a:p>
            <a:r>
              <a:rPr lang="en-US" dirty="0" smtClean="0"/>
              <a:t>Google Colaboratory</a:t>
            </a:r>
          </a:p>
          <a:p>
            <a:pPr lvl="1"/>
            <a:r>
              <a:rPr lang="zh-TW" altLang="en-US" dirty="0" smtClean="0"/>
              <a:t>免費的</a:t>
            </a:r>
            <a:r>
              <a:rPr lang="en-US" dirty="0" smtClean="0"/>
              <a:t>GPU</a:t>
            </a:r>
            <a:endParaRPr lang="zh-TW" alt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第二章 神經網路</a:t>
            </a:r>
            <a:r>
              <a:rPr lang="en-US" altLang="zh-TW" dirty="0" smtClean="0"/>
              <a:t>(Neural Network)</a:t>
            </a:r>
            <a:r>
              <a:rPr lang="zh-TW" altLang="en-US" dirty="0" smtClean="0"/>
              <a:t>原理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必備的數學與統計知識</a:t>
            </a:r>
            <a:endParaRPr lang="en-US" altLang="zh-TW" dirty="0" smtClean="0"/>
          </a:p>
          <a:p>
            <a:r>
              <a:rPr lang="zh-TW" altLang="en-US" dirty="0" smtClean="0"/>
              <a:t>神經網路優化求解過程</a:t>
            </a:r>
            <a:endParaRPr lang="en-US" altLang="zh-TW" dirty="0" smtClean="0"/>
          </a:p>
          <a:p>
            <a:r>
              <a:rPr lang="zh-TW" altLang="en-US" dirty="0" smtClean="0"/>
              <a:t>簡單線性迴歸求解</a:t>
            </a:r>
            <a:endParaRPr lang="en-US" altLang="zh-TW" dirty="0" smtClean="0"/>
          </a:p>
          <a:p>
            <a:r>
              <a:rPr lang="zh-TW" altLang="en-US" dirty="0" smtClean="0"/>
              <a:t>梯度下降法</a:t>
            </a:r>
            <a:r>
              <a:rPr lang="en-US" dirty="0" smtClean="0"/>
              <a:t>(Gradient Descent)</a:t>
            </a:r>
            <a:endParaRPr lang="zh-TW" alt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第二章 神經網路</a:t>
            </a:r>
            <a:r>
              <a:rPr lang="en-US" altLang="zh-TW" dirty="0" smtClean="0"/>
              <a:t>(Neural Network)</a:t>
            </a:r>
            <a:r>
              <a:rPr lang="zh-TW" altLang="en-US" dirty="0" smtClean="0"/>
              <a:t>原理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>
                <a:solidFill>
                  <a:srgbClr val="FF0000"/>
                </a:solidFill>
              </a:rPr>
              <a:t>必備的數學與統計知識</a:t>
            </a:r>
            <a:endParaRPr lang="en-US" altLang="zh-TW" dirty="0" smtClean="0">
              <a:solidFill>
                <a:srgbClr val="FF0000"/>
              </a:solidFill>
            </a:endParaRPr>
          </a:p>
          <a:p>
            <a:r>
              <a:rPr lang="zh-TW" altLang="en-US" dirty="0" smtClean="0"/>
              <a:t>神經網路優化求解過程</a:t>
            </a:r>
            <a:endParaRPr lang="en-US" altLang="zh-TW" dirty="0" smtClean="0"/>
          </a:p>
          <a:p>
            <a:r>
              <a:rPr lang="zh-TW" altLang="en-US" dirty="0" smtClean="0"/>
              <a:t>簡單線性迴歸求解</a:t>
            </a:r>
            <a:endParaRPr lang="en-US" altLang="zh-TW" dirty="0" smtClean="0"/>
          </a:p>
          <a:p>
            <a:r>
              <a:rPr lang="zh-TW" altLang="en-US" dirty="0" smtClean="0"/>
              <a:t>梯度下降法</a:t>
            </a:r>
            <a:r>
              <a:rPr lang="en-US" dirty="0" smtClean="0"/>
              <a:t>(Gradient Descent)</a:t>
            </a:r>
            <a:endParaRPr lang="zh-TW" alt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Why  </a:t>
            </a:r>
            <a:r>
              <a:rPr lang="zh-TW" altLang="en-US" dirty="0" smtClean="0"/>
              <a:t>數學統計 </a:t>
            </a:r>
            <a:r>
              <a:rPr lang="en-US" altLang="zh-TW" dirty="0" smtClean="0"/>
              <a:t>?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學</a:t>
            </a:r>
            <a:r>
              <a:rPr lang="en-US" altLang="zh-TW" dirty="0" smtClean="0"/>
              <a:t>AI</a:t>
            </a:r>
            <a:r>
              <a:rPr lang="zh-TW" altLang="en-US" dirty="0" smtClean="0"/>
              <a:t>為什麼要學數學統計 </a:t>
            </a:r>
            <a:r>
              <a:rPr lang="en-US" altLang="zh-TW" dirty="0" smtClean="0"/>
              <a:t>?</a:t>
            </a:r>
          </a:p>
          <a:p>
            <a:r>
              <a:rPr lang="zh-TW" altLang="en-US" dirty="0" smtClean="0"/>
              <a:t>擔任資料工程師要懂數學統計嗎 </a:t>
            </a:r>
            <a:r>
              <a:rPr lang="en-US" altLang="zh-TW" dirty="0" smtClean="0"/>
              <a:t>?</a:t>
            </a:r>
            <a:endParaRPr lang="zh-TW" altLang="en-US" dirty="0"/>
          </a:p>
        </p:txBody>
      </p:sp>
      <p:grpSp>
        <p:nvGrpSpPr>
          <p:cNvPr id="4" name="群組 10"/>
          <p:cNvGrpSpPr/>
          <p:nvPr/>
        </p:nvGrpSpPr>
        <p:grpSpPr>
          <a:xfrm>
            <a:off x="952465" y="2500312"/>
            <a:ext cx="7286676" cy="2238378"/>
            <a:chOff x="952465" y="2500312"/>
            <a:chExt cx="7286676" cy="2238378"/>
          </a:xfrm>
        </p:grpSpPr>
        <p:pic>
          <p:nvPicPr>
            <p:cNvPr id="4098" name="Picture 2" descr="C:\Program Files (x86)\Microsoft Office\MEDIA\CAGCAT10\j0299171.wmf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3214678" y="2928940"/>
              <a:ext cx="1535113" cy="1809750"/>
            </a:xfrm>
            <a:prstGeom prst="rect">
              <a:avLst/>
            </a:prstGeom>
            <a:noFill/>
          </p:spPr>
        </p:pic>
        <p:sp>
          <p:nvSpPr>
            <p:cNvPr id="5" name="流程圖: 多重文件 4"/>
            <p:cNvSpPr/>
            <p:nvPr/>
          </p:nvSpPr>
          <p:spPr>
            <a:xfrm>
              <a:off x="952465" y="3381381"/>
              <a:ext cx="1357322" cy="1000132"/>
            </a:xfrm>
            <a:prstGeom prst="flowChartMultidocumen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smtClean="0"/>
                <a:t>Data</a:t>
              </a:r>
              <a:endParaRPr lang="zh-TW" altLang="en-US" dirty="0"/>
            </a:p>
          </p:txBody>
        </p:sp>
        <p:sp>
          <p:nvSpPr>
            <p:cNvPr id="6" name="矩形 5"/>
            <p:cNvSpPr/>
            <p:nvPr/>
          </p:nvSpPr>
          <p:spPr>
            <a:xfrm>
              <a:off x="5595935" y="3167067"/>
              <a:ext cx="2643206" cy="1357322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smtClean="0"/>
                <a:t>If … Then … Else</a:t>
              </a:r>
            </a:p>
            <a:p>
              <a:pPr algn="ctr"/>
              <a:r>
                <a:rPr lang="en-US" altLang="zh-TW" dirty="0" smtClean="0"/>
                <a:t>If … Then … Else</a:t>
              </a:r>
            </a:p>
            <a:p>
              <a:pPr algn="ctr"/>
              <a:r>
                <a:rPr lang="en-US" altLang="zh-TW" dirty="0" smtClean="0"/>
                <a:t>If … Then … Else</a:t>
              </a:r>
            </a:p>
            <a:p>
              <a:pPr algn="ctr"/>
              <a:endParaRPr lang="zh-TW" altLang="en-US" dirty="0"/>
            </a:p>
          </p:txBody>
        </p:sp>
        <p:sp>
          <p:nvSpPr>
            <p:cNvPr id="7" name="向右箭號 6"/>
            <p:cNvSpPr/>
            <p:nvPr/>
          </p:nvSpPr>
          <p:spPr>
            <a:xfrm>
              <a:off x="2524101" y="3595695"/>
              <a:ext cx="500066" cy="357190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向右箭號 7"/>
            <p:cNvSpPr/>
            <p:nvPr/>
          </p:nvSpPr>
          <p:spPr>
            <a:xfrm>
              <a:off x="4810117" y="3595695"/>
              <a:ext cx="500066" cy="357190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文字方塊 8"/>
            <p:cNvSpPr txBox="1"/>
            <p:nvPr/>
          </p:nvSpPr>
          <p:spPr>
            <a:xfrm>
              <a:off x="6524629" y="273843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b="1" dirty="0" smtClean="0">
                  <a:solidFill>
                    <a:srgbClr val="FF0000"/>
                  </a:solidFill>
                </a:rPr>
                <a:t>知識</a:t>
              </a:r>
              <a:endParaRPr lang="zh-TW" alt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10" name="文字方塊 9"/>
            <p:cNvSpPr txBox="1"/>
            <p:nvPr/>
          </p:nvSpPr>
          <p:spPr>
            <a:xfrm>
              <a:off x="3500430" y="2500312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b="1" dirty="0" smtClean="0">
                  <a:solidFill>
                    <a:srgbClr val="FF0000"/>
                  </a:solidFill>
                </a:rPr>
                <a:t>演算法</a:t>
              </a:r>
              <a:endParaRPr lang="zh-TW" altLang="en-US" b="1" dirty="0">
                <a:solidFill>
                  <a:srgbClr val="FF0000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AI</a:t>
            </a:r>
            <a:r>
              <a:rPr lang="zh-TW" altLang="en-US" dirty="0" smtClean="0"/>
              <a:t> </a:t>
            </a:r>
            <a:r>
              <a:rPr lang="en-US" altLang="zh-TW" dirty="0" smtClean="0"/>
              <a:t>=</a:t>
            </a:r>
            <a:r>
              <a:rPr lang="zh-TW" altLang="en-US" dirty="0" smtClean="0"/>
              <a:t> </a:t>
            </a:r>
            <a:r>
              <a:rPr lang="en-US" altLang="zh-TW" dirty="0" smtClean="0"/>
              <a:t>IT</a:t>
            </a:r>
            <a:r>
              <a:rPr lang="zh-TW" altLang="en-US" dirty="0" smtClean="0"/>
              <a:t> </a:t>
            </a:r>
            <a:r>
              <a:rPr lang="en-US" altLang="zh-TW" dirty="0" smtClean="0"/>
              <a:t>+</a:t>
            </a:r>
            <a:r>
              <a:rPr lang="zh-TW" altLang="en-US" dirty="0" smtClean="0"/>
              <a:t> </a:t>
            </a:r>
            <a:r>
              <a:rPr lang="en-US" altLang="zh-TW" dirty="0" smtClean="0"/>
              <a:t>Math. + Stat. + IOT</a:t>
            </a:r>
            <a:endParaRPr lang="zh-TW" altLang="en-US" dirty="0"/>
          </a:p>
        </p:txBody>
      </p:sp>
      <p:sp>
        <p:nvSpPr>
          <p:cNvPr id="5" name="圓角矩形 4"/>
          <p:cNvSpPr/>
          <p:nvPr/>
        </p:nvSpPr>
        <p:spPr>
          <a:xfrm>
            <a:off x="4786314" y="2214560"/>
            <a:ext cx="1714512" cy="857256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資訊工程</a:t>
            </a:r>
            <a:endParaRPr lang="zh-TW" altLang="en-US" dirty="0"/>
          </a:p>
        </p:txBody>
      </p:sp>
      <p:sp>
        <p:nvSpPr>
          <p:cNvPr id="7" name="圓角矩形 6"/>
          <p:cNvSpPr/>
          <p:nvPr/>
        </p:nvSpPr>
        <p:spPr>
          <a:xfrm>
            <a:off x="2357422" y="2285998"/>
            <a:ext cx="1714512" cy="857256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演算法</a:t>
            </a:r>
            <a:endParaRPr lang="en-US" altLang="zh-TW" dirty="0" smtClean="0"/>
          </a:p>
          <a:p>
            <a:pPr algn="ctr"/>
            <a:r>
              <a:rPr lang="en-US" altLang="zh-TW" dirty="0" smtClean="0"/>
              <a:t>(</a:t>
            </a:r>
            <a:r>
              <a:rPr lang="zh-TW" altLang="en-US" dirty="0" smtClean="0"/>
              <a:t>數學</a:t>
            </a:r>
            <a:r>
              <a:rPr lang="en-US" altLang="zh-TW" dirty="0" smtClean="0"/>
              <a:t>/</a:t>
            </a:r>
            <a:r>
              <a:rPr lang="zh-TW" altLang="en-US" dirty="0" smtClean="0"/>
              <a:t>統計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sp>
        <p:nvSpPr>
          <p:cNvPr id="9" name="向下箭號 8"/>
          <p:cNvSpPr/>
          <p:nvPr/>
        </p:nvSpPr>
        <p:spPr>
          <a:xfrm rot="16200000">
            <a:off x="4286248" y="2500312"/>
            <a:ext cx="285752" cy="35719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43834" y="1928808"/>
            <a:ext cx="1000132" cy="1354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向下箭號 10"/>
          <p:cNvSpPr/>
          <p:nvPr/>
        </p:nvSpPr>
        <p:spPr>
          <a:xfrm rot="16200000">
            <a:off x="6893735" y="2250279"/>
            <a:ext cx="285752" cy="64294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七角星形 12"/>
          <p:cNvSpPr/>
          <p:nvPr/>
        </p:nvSpPr>
        <p:spPr>
          <a:xfrm>
            <a:off x="6357950" y="3071816"/>
            <a:ext cx="1357322" cy="1000132"/>
          </a:xfrm>
          <a:prstGeom prst="star7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智慧</a:t>
            </a:r>
            <a:endParaRPr lang="zh-TW" altLang="en-US" dirty="0"/>
          </a:p>
        </p:txBody>
      </p:sp>
      <p:sp>
        <p:nvSpPr>
          <p:cNvPr id="14" name="流程圖: 磁碟 13"/>
          <p:cNvSpPr/>
          <p:nvPr/>
        </p:nvSpPr>
        <p:spPr>
          <a:xfrm>
            <a:off x="642910" y="2071684"/>
            <a:ext cx="785818" cy="1214446"/>
          </a:xfrm>
          <a:prstGeom prst="flowChartMagneticDisk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Data</a:t>
            </a:r>
            <a:endParaRPr lang="zh-TW" altLang="en-US" dirty="0"/>
          </a:p>
        </p:txBody>
      </p:sp>
      <p:sp>
        <p:nvSpPr>
          <p:cNvPr id="16" name="向下箭號 15"/>
          <p:cNvSpPr/>
          <p:nvPr/>
        </p:nvSpPr>
        <p:spPr>
          <a:xfrm rot="16200000">
            <a:off x="1750199" y="2536031"/>
            <a:ext cx="285752" cy="35719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F:\0_AI\Books\以100張圖理解深度學習\深智\封面1.jpe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14612" y="714362"/>
            <a:ext cx="3697281" cy="386533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必備的數學與統計知識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1538" y="1428742"/>
            <a:ext cx="6429419" cy="3429024"/>
          </a:xfrm>
          <a:prstGeom prst="rect">
            <a:avLst/>
          </a:prstGeom>
          <a:noFill/>
          <a:ln w="3810">
            <a:solidFill>
              <a:schemeClr val="tx1"/>
            </a:solidFill>
            <a:miter lim="800000"/>
            <a:headEnd/>
            <a:tailEnd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神經網路優化求解的過程 </a:t>
            </a:r>
            <a:r>
              <a:rPr lang="en-US" altLang="zh-TW" dirty="0" smtClean="0"/>
              <a:t>-- </a:t>
            </a:r>
            <a:r>
              <a:rPr lang="zh-TW" altLang="en-US" dirty="0" smtClean="0"/>
              <a:t>梯度下降法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384470" y="1304925"/>
            <a:ext cx="6389348" cy="3451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說明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zh-TW" altLang="en-US" sz="2000" dirty="0" smtClean="0"/>
              <a:t>正向傳導：藉由</a:t>
            </a:r>
            <a:r>
              <a:rPr lang="en-US" altLang="zh-TW" sz="2000" dirty="0" smtClean="0"/>
              <a:t>『</a:t>
            </a:r>
            <a:r>
              <a:rPr lang="zh-TW" altLang="en-US" sz="2000" dirty="0" smtClean="0">
                <a:solidFill>
                  <a:srgbClr val="FF0000"/>
                </a:solidFill>
              </a:rPr>
              <a:t>線性代數</a:t>
            </a:r>
            <a:r>
              <a:rPr lang="en-US" altLang="zh-TW" sz="2000" dirty="0" smtClean="0"/>
              <a:t>』</a:t>
            </a:r>
            <a:r>
              <a:rPr lang="zh-TW" altLang="en-US" sz="2000" dirty="0" smtClean="0"/>
              <a:t>計算誤差及損失函數。</a:t>
            </a:r>
            <a:endParaRPr lang="en-US" altLang="zh-TW" sz="2000" dirty="0" smtClean="0"/>
          </a:p>
          <a:p>
            <a:pPr lvl="0"/>
            <a:endParaRPr lang="zh-TW" altLang="en-US" sz="2000" dirty="0" smtClean="0"/>
          </a:p>
          <a:p>
            <a:pPr lvl="0"/>
            <a:r>
              <a:rPr lang="zh-TW" altLang="en-US" sz="2000" dirty="0" smtClean="0"/>
              <a:t>反向傳導：透過</a:t>
            </a:r>
            <a:r>
              <a:rPr lang="en-US" altLang="zh-TW" sz="2000" dirty="0" smtClean="0"/>
              <a:t>『</a:t>
            </a:r>
            <a:r>
              <a:rPr lang="zh-TW" altLang="en-US" sz="2000" dirty="0" smtClean="0">
                <a:solidFill>
                  <a:srgbClr val="FF0000"/>
                </a:solidFill>
              </a:rPr>
              <a:t>偏微分</a:t>
            </a:r>
            <a:r>
              <a:rPr lang="en-US" altLang="zh-TW" sz="2000" dirty="0" smtClean="0"/>
              <a:t>』</a:t>
            </a:r>
            <a:r>
              <a:rPr lang="zh-TW" altLang="en-US" sz="2000" dirty="0" smtClean="0"/>
              <a:t>計算梯度，同時，利用</a:t>
            </a:r>
            <a:r>
              <a:rPr lang="en-US" altLang="zh-TW" sz="2000" dirty="0" smtClean="0"/>
              <a:t>『</a:t>
            </a:r>
            <a:r>
              <a:rPr lang="zh-TW" altLang="en-US" sz="2000" dirty="0" smtClean="0"/>
              <a:t>線性規劃</a:t>
            </a:r>
            <a:r>
              <a:rPr lang="en-US" altLang="zh-TW" sz="2000" dirty="0" smtClean="0"/>
              <a:t>』</a:t>
            </a:r>
            <a:r>
              <a:rPr lang="zh-TW" altLang="en-US" sz="2000" dirty="0" smtClean="0"/>
              <a:t>優化技巧尋找最佳解。</a:t>
            </a:r>
            <a:endParaRPr lang="en-US" altLang="zh-TW" sz="2000" dirty="0" smtClean="0"/>
          </a:p>
          <a:p>
            <a:pPr lvl="0"/>
            <a:endParaRPr lang="zh-TW" altLang="en-US" sz="2000" dirty="0" smtClean="0"/>
          </a:p>
          <a:p>
            <a:pPr lvl="0"/>
            <a:r>
              <a:rPr lang="en-US" altLang="zh-TW" sz="2000" dirty="0" smtClean="0"/>
              <a:t>『</a:t>
            </a:r>
            <a:r>
              <a:rPr lang="zh-TW" altLang="en-US" sz="2000" dirty="0" smtClean="0">
                <a:solidFill>
                  <a:srgbClr val="FF0000"/>
                </a:solidFill>
              </a:rPr>
              <a:t>統計</a:t>
            </a:r>
            <a:r>
              <a:rPr lang="en-US" altLang="zh-TW" sz="2000" dirty="0" smtClean="0"/>
              <a:t>』</a:t>
            </a:r>
            <a:r>
              <a:rPr lang="zh-TW" altLang="en-US" sz="2000" dirty="0" smtClean="0"/>
              <a:t>則串聯整個環節，例如資料探索與分析</a:t>
            </a:r>
            <a:r>
              <a:rPr lang="en-US" altLang="zh-TW" sz="2000" dirty="0" smtClean="0"/>
              <a:t>(EDA)</a:t>
            </a:r>
            <a:r>
              <a:rPr lang="zh-TW" altLang="en-US" sz="2000" dirty="0" smtClean="0"/>
              <a:t>、損失函數定義、效能衡量指標，通通都基於統計的理論架構而成的。</a:t>
            </a:r>
            <a:endParaRPr lang="en-US" altLang="zh-TW" sz="2000" dirty="0" smtClean="0"/>
          </a:p>
          <a:p>
            <a:pPr lvl="0"/>
            <a:endParaRPr lang="zh-TW" altLang="en-US" sz="2000" dirty="0" smtClean="0"/>
          </a:p>
          <a:p>
            <a:pPr lvl="0"/>
            <a:r>
              <a:rPr lang="zh-TW" altLang="en-US" sz="2000" dirty="0" smtClean="0"/>
              <a:t>深度學習的推論以</a:t>
            </a:r>
            <a:r>
              <a:rPr lang="en-US" altLang="zh-TW" sz="2000" dirty="0" smtClean="0"/>
              <a:t>『</a:t>
            </a:r>
            <a:r>
              <a:rPr lang="zh-TW" altLang="en-US" sz="2000" dirty="0" smtClean="0">
                <a:solidFill>
                  <a:srgbClr val="FF0000"/>
                </a:solidFill>
              </a:rPr>
              <a:t>機率</a:t>
            </a:r>
            <a:r>
              <a:rPr lang="en-US" altLang="zh-TW" sz="2000" dirty="0" smtClean="0"/>
              <a:t>』</a:t>
            </a:r>
            <a:r>
              <a:rPr lang="zh-TW" altLang="en-US" sz="2000" dirty="0" smtClean="0"/>
              <a:t>為基礎，預測目標值。</a:t>
            </a:r>
          </a:p>
          <a:p>
            <a:pPr>
              <a:buNone/>
            </a:pPr>
            <a:endParaRPr lang="zh-TW" altLang="en-US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必備的數學與統計知識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線性代數</a:t>
            </a:r>
            <a:r>
              <a:rPr lang="en-US" dirty="0" smtClean="0"/>
              <a:t>(Linear Algebra)</a:t>
            </a:r>
            <a:endParaRPr lang="zh-TW" altLang="en-US" dirty="0" smtClean="0"/>
          </a:p>
          <a:p>
            <a:r>
              <a:rPr lang="zh-TW" altLang="en-US" dirty="0" smtClean="0"/>
              <a:t>微積分</a:t>
            </a:r>
            <a:r>
              <a:rPr lang="en-US" dirty="0" smtClean="0"/>
              <a:t>(Calculus)</a:t>
            </a:r>
            <a:endParaRPr lang="zh-TW" altLang="en-US" dirty="0" smtClean="0"/>
          </a:p>
          <a:p>
            <a:r>
              <a:rPr lang="zh-TW" altLang="en-US" dirty="0" smtClean="0"/>
              <a:t>機率</a:t>
            </a:r>
            <a:r>
              <a:rPr lang="en-US" dirty="0" smtClean="0"/>
              <a:t>(Probability)</a:t>
            </a:r>
            <a:r>
              <a:rPr lang="zh-TW" altLang="en-US" dirty="0" smtClean="0"/>
              <a:t>與統計</a:t>
            </a:r>
            <a:r>
              <a:rPr lang="en-US" dirty="0" smtClean="0"/>
              <a:t>(Statistics)</a:t>
            </a:r>
            <a:endParaRPr lang="zh-TW" altLang="en-US" dirty="0" smtClean="0"/>
          </a:p>
          <a:p>
            <a:r>
              <a:rPr lang="zh-TW" altLang="en-US" dirty="0" smtClean="0"/>
              <a:t>線性規劃</a:t>
            </a:r>
            <a:r>
              <a:rPr lang="en-US" dirty="0" smtClean="0"/>
              <a:t>(Linear Programming)</a:t>
            </a:r>
            <a:endParaRPr lang="zh-TW" altLang="en-US" dirty="0" smtClean="0"/>
          </a:p>
          <a:p>
            <a:r>
              <a:rPr lang="zh-TW" altLang="en-US" dirty="0" smtClean="0"/>
              <a:t>最小平方法</a:t>
            </a:r>
            <a:r>
              <a:rPr lang="en-US" dirty="0" smtClean="0"/>
              <a:t>(OLS) vs. </a:t>
            </a:r>
            <a:r>
              <a:rPr lang="zh-TW" altLang="en-US" dirty="0" smtClean="0"/>
              <a:t>最大概似法</a:t>
            </a:r>
            <a:r>
              <a:rPr lang="en-US" dirty="0" smtClean="0"/>
              <a:t>(MLE)</a:t>
            </a:r>
            <a:endParaRPr lang="zh-TW" altLang="en-US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必備的數學與統計知識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>
                <a:solidFill>
                  <a:srgbClr val="FF0000"/>
                </a:solidFill>
              </a:rPr>
              <a:t>線性代數</a:t>
            </a:r>
            <a:r>
              <a:rPr lang="en-US" dirty="0" smtClean="0">
                <a:solidFill>
                  <a:srgbClr val="FF0000"/>
                </a:solidFill>
              </a:rPr>
              <a:t>(Linear Algebra)</a:t>
            </a:r>
            <a:endParaRPr lang="zh-TW" altLang="en-US" dirty="0" smtClean="0">
              <a:solidFill>
                <a:srgbClr val="FF0000"/>
              </a:solidFill>
            </a:endParaRPr>
          </a:p>
          <a:p>
            <a:r>
              <a:rPr lang="zh-TW" altLang="en-US" dirty="0" smtClean="0"/>
              <a:t>微積分</a:t>
            </a:r>
            <a:r>
              <a:rPr lang="en-US" dirty="0" smtClean="0"/>
              <a:t>(Calculus)</a:t>
            </a:r>
            <a:endParaRPr lang="zh-TW" altLang="en-US" dirty="0" smtClean="0"/>
          </a:p>
          <a:p>
            <a:r>
              <a:rPr lang="zh-TW" altLang="en-US" dirty="0" smtClean="0"/>
              <a:t>機率</a:t>
            </a:r>
            <a:r>
              <a:rPr lang="en-US" dirty="0" smtClean="0"/>
              <a:t>(Probability)</a:t>
            </a:r>
            <a:r>
              <a:rPr lang="zh-TW" altLang="en-US" dirty="0" smtClean="0"/>
              <a:t>與統計</a:t>
            </a:r>
            <a:r>
              <a:rPr lang="en-US" dirty="0" smtClean="0"/>
              <a:t>(Statistics)</a:t>
            </a:r>
            <a:endParaRPr lang="zh-TW" altLang="en-US" dirty="0" smtClean="0"/>
          </a:p>
          <a:p>
            <a:r>
              <a:rPr lang="zh-TW" altLang="en-US" dirty="0" smtClean="0"/>
              <a:t>線性規劃</a:t>
            </a:r>
            <a:r>
              <a:rPr lang="en-US" dirty="0" smtClean="0"/>
              <a:t>(Linear Programming)</a:t>
            </a:r>
            <a:endParaRPr lang="zh-TW" altLang="en-US" dirty="0" smtClean="0"/>
          </a:p>
          <a:p>
            <a:r>
              <a:rPr lang="zh-TW" altLang="en-US" dirty="0" smtClean="0"/>
              <a:t>最小平方法</a:t>
            </a:r>
            <a:r>
              <a:rPr lang="en-US" dirty="0" smtClean="0"/>
              <a:t>(OLS) vs. </a:t>
            </a:r>
            <a:r>
              <a:rPr lang="zh-TW" altLang="en-US" dirty="0" smtClean="0"/>
              <a:t>最大概似法</a:t>
            </a:r>
            <a:r>
              <a:rPr lang="en-US" dirty="0" smtClean="0"/>
              <a:t>(MLE)</a:t>
            </a:r>
            <a:endParaRPr lang="zh-TW" altLang="en-US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線性代數</a:t>
            </a:r>
            <a:r>
              <a:rPr lang="en-US" dirty="0" smtClean="0"/>
              <a:t>(Linear Algebra)</a:t>
            </a:r>
            <a:endParaRPr lang="zh-TW" altLang="en-US" dirty="0" smtClean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向量</a:t>
            </a:r>
            <a:r>
              <a:rPr lang="en-US" dirty="0" smtClean="0"/>
              <a:t>(Vector)</a:t>
            </a:r>
          </a:p>
          <a:p>
            <a:pPr lvl="1"/>
            <a:r>
              <a:rPr lang="zh-TW" altLang="en-US" dirty="0" smtClean="0"/>
              <a:t>一維張量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長度</a:t>
            </a:r>
            <a:r>
              <a:rPr lang="en-US" dirty="0" smtClean="0"/>
              <a:t>(Magnitude)</a:t>
            </a:r>
          </a:p>
          <a:p>
            <a:pPr lvl="1"/>
            <a:r>
              <a:rPr lang="zh-TW" altLang="en-US" dirty="0" smtClean="0"/>
              <a:t>方向</a:t>
            </a:r>
            <a:r>
              <a:rPr lang="en-US" dirty="0" smtClean="0"/>
              <a:t>(direction)</a:t>
            </a:r>
          </a:p>
          <a:p>
            <a:r>
              <a:rPr lang="zh-TW" altLang="en-US" dirty="0" smtClean="0"/>
              <a:t>矩陣</a:t>
            </a:r>
            <a:r>
              <a:rPr lang="en-US" dirty="0" smtClean="0"/>
              <a:t>(Matrix)</a:t>
            </a:r>
          </a:p>
          <a:p>
            <a:pPr lvl="1"/>
            <a:r>
              <a:rPr lang="zh-TW" altLang="en-US" dirty="0" smtClean="0"/>
              <a:t>二維張量</a:t>
            </a:r>
            <a:endParaRPr lang="en-US" altLang="zh-TW" dirty="0" smtClean="0"/>
          </a:p>
          <a:p>
            <a:pPr lvl="1"/>
            <a:endParaRPr lang="en-US" dirty="0" smtClean="0"/>
          </a:p>
          <a:p>
            <a:pPr lvl="1"/>
            <a:endParaRPr lang="zh-TW" alt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43504" y="1500180"/>
            <a:ext cx="2353018" cy="15478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86248" y="3571882"/>
            <a:ext cx="4005255" cy="930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實作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02_2_1_</a:t>
            </a:r>
            <a:r>
              <a:rPr lang="zh-TW" altLang="en-US" dirty="0" smtClean="0"/>
              <a:t>線性代數</a:t>
            </a:r>
            <a:r>
              <a:rPr lang="en-US" altLang="zh-TW" dirty="0" smtClean="0"/>
              <a:t>_</a:t>
            </a:r>
            <a:r>
              <a:rPr lang="zh-TW" altLang="en-US" dirty="0" smtClean="0"/>
              <a:t>向量</a:t>
            </a:r>
            <a:r>
              <a:rPr lang="en-US" altLang="zh-TW" dirty="0" smtClean="0"/>
              <a:t>.</a:t>
            </a:r>
            <a:r>
              <a:rPr lang="en-US" altLang="zh-TW" dirty="0" err="1" smtClean="0"/>
              <a:t>ipynb</a:t>
            </a:r>
            <a:endParaRPr lang="en-US" altLang="zh-TW" dirty="0" smtClean="0"/>
          </a:p>
          <a:p>
            <a:r>
              <a:rPr lang="en-US" altLang="zh-TW" dirty="0" smtClean="0"/>
              <a:t>02_2_2_</a:t>
            </a:r>
            <a:r>
              <a:rPr lang="zh-TW" altLang="en-US" dirty="0" smtClean="0"/>
              <a:t>線性代數</a:t>
            </a:r>
            <a:r>
              <a:rPr lang="en-US" altLang="zh-TW" dirty="0" smtClean="0"/>
              <a:t>_</a:t>
            </a:r>
            <a:r>
              <a:rPr lang="zh-TW" altLang="en-US" dirty="0" smtClean="0"/>
              <a:t>矩陣</a:t>
            </a:r>
            <a:r>
              <a:rPr lang="en-US" altLang="zh-TW" dirty="0" smtClean="0"/>
              <a:t>.</a:t>
            </a:r>
            <a:r>
              <a:rPr lang="en-US" altLang="zh-TW" dirty="0" err="1" smtClean="0"/>
              <a:t>ipynb</a:t>
            </a:r>
            <a:endParaRPr lang="en-US" altLang="zh-TW" dirty="0" smtClean="0"/>
          </a:p>
          <a:p>
            <a:r>
              <a:rPr lang="en-US" altLang="zh-TW" dirty="0" smtClean="0"/>
              <a:t>02_2_3_</a:t>
            </a:r>
            <a:r>
              <a:rPr lang="zh-TW" altLang="en-US" dirty="0" smtClean="0"/>
              <a:t>聯立方程式求解</a:t>
            </a:r>
            <a:r>
              <a:rPr lang="en-US" altLang="zh-TW" dirty="0" smtClean="0"/>
              <a:t>.</a:t>
            </a:r>
            <a:r>
              <a:rPr lang="en-US" altLang="zh-TW" dirty="0" err="1" smtClean="0"/>
              <a:t>ipynb</a:t>
            </a:r>
            <a:endParaRPr lang="zh-TW" altLang="en-US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必備的數學與統計知識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線性代數</a:t>
            </a:r>
            <a:r>
              <a:rPr lang="en-US" dirty="0" smtClean="0"/>
              <a:t>(Linear Algebra)</a:t>
            </a:r>
            <a:endParaRPr lang="zh-TW" altLang="en-US" dirty="0" smtClean="0"/>
          </a:p>
          <a:p>
            <a:r>
              <a:rPr lang="zh-TW" altLang="en-US" dirty="0" smtClean="0">
                <a:solidFill>
                  <a:srgbClr val="FF0000"/>
                </a:solidFill>
              </a:rPr>
              <a:t>微積分</a:t>
            </a:r>
            <a:r>
              <a:rPr lang="en-US" dirty="0" smtClean="0">
                <a:solidFill>
                  <a:srgbClr val="FF0000"/>
                </a:solidFill>
              </a:rPr>
              <a:t>(Calculus)</a:t>
            </a:r>
            <a:endParaRPr lang="zh-TW" altLang="en-US" dirty="0" smtClean="0">
              <a:solidFill>
                <a:srgbClr val="FF0000"/>
              </a:solidFill>
            </a:endParaRPr>
          </a:p>
          <a:p>
            <a:r>
              <a:rPr lang="zh-TW" altLang="en-US" dirty="0" smtClean="0"/>
              <a:t>機率</a:t>
            </a:r>
            <a:r>
              <a:rPr lang="en-US" dirty="0" smtClean="0"/>
              <a:t>(Probability)</a:t>
            </a:r>
            <a:r>
              <a:rPr lang="zh-TW" altLang="en-US" dirty="0" smtClean="0"/>
              <a:t>與統計</a:t>
            </a:r>
            <a:r>
              <a:rPr lang="en-US" dirty="0" smtClean="0"/>
              <a:t>(Statistics)</a:t>
            </a:r>
            <a:endParaRPr lang="zh-TW" altLang="en-US" dirty="0" smtClean="0"/>
          </a:p>
          <a:p>
            <a:r>
              <a:rPr lang="zh-TW" altLang="en-US" dirty="0" smtClean="0"/>
              <a:t>線性規劃</a:t>
            </a:r>
            <a:r>
              <a:rPr lang="en-US" dirty="0" smtClean="0"/>
              <a:t>(Linear Programming)</a:t>
            </a:r>
            <a:endParaRPr lang="zh-TW" altLang="en-US" dirty="0" smtClean="0"/>
          </a:p>
          <a:p>
            <a:r>
              <a:rPr lang="zh-TW" altLang="en-US" dirty="0" smtClean="0"/>
              <a:t>最小平方法</a:t>
            </a:r>
            <a:r>
              <a:rPr lang="en-US" dirty="0" smtClean="0"/>
              <a:t>(OLS) vs. </a:t>
            </a:r>
            <a:r>
              <a:rPr lang="zh-TW" altLang="en-US" dirty="0" smtClean="0"/>
              <a:t>最大概似法</a:t>
            </a:r>
            <a:r>
              <a:rPr lang="en-US" dirty="0" smtClean="0"/>
              <a:t>(MLE)</a:t>
            </a:r>
            <a:endParaRPr lang="zh-TW" altLang="en-US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微積分</a:t>
            </a:r>
            <a:r>
              <a:rPr lang="en-US" altLang="zh-TW" dirty="0" smtClean="0"/>
              <a:t>(Calculus)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zh-TW" altLang="en-US" dirty="0" smtClean="0"/>
              <a:t>微分</a:t>
            </a:r>
            <a:r>
              <a:rPr lang="en-US" dirty="0" smtClean="0"/>
              <a:t>(Differentiation)</a:t>
            </a:r>
          </a:p>
          <a:p>
            <a:pPr lvl="1"/>
            <a:r>
              <a:rPr lang="zh-TW" altLang="en-US" dirty="0" smtClean="0"/>
              <a:t>偏微分</a:t>
            </a:r>
            <a:r>
              <a:rPr lang="en-US" dirty="0" smtClean="0"/>
              <a:t>(Partial Differentiation)</a:t>
            </a:r>
            <a:endParaRPr lang="zh-TW" altLang="en-US" dirty="0" smtClean="0"/>
          </a:p>
          <a:p>
            <a:pPr lvl="1"/>
            <a:r>
              <a:rPr lang="zh-TW" altLang="en-US" dirty="0" smtClean="0"/>
              <a:t>梯度下降法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簡單線性迴歸</a:t>
            </a:r>
            <a:endParaRPr lang="en-US" altLang="zh-TW" dirty="0" smtClean="0"/>
          </a:p>
          <a:p>
            <a:r>
              <a:rPr lang="zh-TW" altLang="en-US" dirty="0" smtClean="0"/>
              <a:t>積分</a:t>
            </a:r>
            <a:r>
              <a:rPr lang="en-US" dirty="0" smtClean="0"/>
              <a:t>(Integration)</a:t>
            </a:r>
          </a:p>
          <a:p>
            <a:pPr lvl="1"/>
            <a:r>
              <a:rPr lang="zh-TW" altLang="en-US" dirty="0" smtClean="0"/>
              <a:t>計算長度、面積、體積</a:t>
            </a:r>
            <a:endParaRPr lang="en-US" dirty="0" smtClean="0"/>
          </a:p>
          <a:p>
            <a:pPr lvl="1"/>
            <a:r>
              <a:rPr lang="zh-TW" altLang="en-US" dirty="0" smtClean="0"/>
              <a:t>機率密度函數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常態分配</a:t>
            </a:r>
            <a:endParaRPr lang="zh-TW" altLang="en-US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實作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02_3_1_</a:t>
            </a:r>
            <a:r>
              <a:rPr lang="zh-TW" altLang="en-US" dirty="0" smtClean="0"/>
              <a:t>微分</a:t>
            </a:r>
            <a:r>
              <a:rPr lang="en-US" altLang="zh-TW" dirty="0" smtClean="0"/>
              <a:t>.</a:t>
            </a:r>
            <a:r>
              <a:rPr lang="en-US" altLang="zh-TW" dirty="0" err="1" smtClean="0"/>
              <a:t>ipynb</a:t>
            </a:r>
            <a:r>
              <a:rPr lang="en-US" altLang="zh-TW" dirty="0" smtClean="0"/>
              <a:t> </a:t>
            </a:r>
          </a:p>
          <a:p>
            <a:r>
              <a:rPr lang="en-US" altLang="zh-TW" dirty="0" smtClean="0"/>
              <a:t>02_3_2_</a:t>
            </a:r>
            <a:r>
              <a:rPr lang="zh-TW" altLang="en-US" dirty="0" smtClean="0"/>
              <a:t>偏微分</a:t>
            </a:r>
            <a:r>
              <a:rPr lang="en-US" altLang="zh-TW" dirty="0" smtClean="0"/>
              <a:t>.</a:t>
            </a:r>
            <a:r>
              <a:rPr lang="en-US" altLang="zh-TW" dirty="0" err="1" smtClean="0"/>
              <a:t>ipynb</a:t>
            </a:r>
            <a:endParaRPr lang="en-US" altLang="zh-TW" dirty="0" smtClean="0"/>
          </a:p>
          <a:p>
            <a:r>
              <a:rPr lang="en-US" altLang="zh-TW" dirty="0" smtClean="0"/>
              <a:t>02_3_3_</a:t>
            </a:r>
            <a:r>
              <a:rPr lang="zh-TW" altLang="en-US" dirty="0" smtClean="0"/>
              <a:t>線性迴歸</a:t>
            </a:r>
            <a:r>
              <a:rPr lang="en-US" altLang="zh-TW" dirty="0" smtClean="0"/>
              <a:t>.</a:t>
            </a:r>
            <a:r>
              <a:rPr lang="en-US" altLang="zh-TW" dirty="0" err="1" smtClean="0"/>
              <a:t>ipynb</a:t>
            </a:r>
            <a:endParaRPr lang="en-US" altLang="zh-TW" dirty="0" smtClean="0"/>
          </a:p>
          <a:p>
            <a:r>
              <a:rPr lang="en-US" altLang="zh-TW" dirty="0" smtClean="0"/>
              <a:t>02_3_4_</a:t>
            </a:r>
            <a:r>
              <a:rPr lang="zh-TW" altLang="en-US" dirty="0" smtClean="0"/>
              <a:t>積分</a:t>
            </a:r>
            <a:r>
              <a:rPr lang="en-US" altLang="zh-TW" dirty="0" smtClean="0"/>
              <a:t>.</a:t>
            </a:r>
            <a:r>
              <a:rPr lang="en-US" altLang="zh-TW" dirty="0" err="1" smtClean="0"/>
              <a:t>ipynb</a:t>
            </a:r>
            <a:endParaRPr lang="zh-TW" alt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大綱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>
                <a:latin typeface="標楷體" pitchFamily="65" charset="-120"/>
                <a:ea typeface="標楷體" pitchFamily="65" charset="-120"/>
              </a:rPr>
              <a:t>第一篇 深度學習導論</a:t>
            </a:r>
            <a:endParaRPr lang="en-US" altLang="zh-TW" dirty="0" smtClean="0">
              <a:latin typeface="標楷體" pitchFamily="65" charset="-120"/>
              <a:ea typeface="標楷體" pitchFamily="65" charset="-120"/>
            </a:endParaRPr>
          </a:p>
          <a:p>
            <a:r>
              <a:rPr lang="zh-TW" altLang="en-US" dirty="0" smtClean="0">
                <a:latin typeface="標楷體" pitchFamily="65" charset="-120"/>
                <a:ea typeface="標楷體" pitchFamily="65" charset="-120"/>
              </a:rPr>
              <a:t>第二篇 </a:t>
            </a:r>
            <a:r>
              <a:rPr lang="en-US" dirty="0" smtClean="0">
                <a:latin typeface="標楷體" pitchFamily="65" charset="-120"/>
                <a:ea typeface="標楷體" pitchFamily="65" charset="-120"/>
              </a:rPr>
              <a:t>TensorFlow</a:t>
            </a:r>
            <a:r>
              <a:rPr lang="zh-TW" altLang="en-US" dirty="0" smtClean="0">
                <a:latin typeface="標楷體" pitchFamily="65" charset="-120"/>
                <a:ea typeface="標楷體" pitchFamily="65" charset="-120"/>
              </a:rPr>
              <a:t>基礎篇</a:t>
            </a:r>
            <a:endParaRPr lang="en-US" altLang="zh-TW" dirty="0" smtClean="0">
              <a:latin typeface="標楷體" pitchFamily="65" charset="-120"/>
              <a:ea typeface="標楷體" pitchFamily="65" charset="-120"/>
            </a:endParaRPr>
          </a:p>
          <a:p>
            <a:r>
              <a:rPr lang="zh-TW" altLang="en-US" dirty="0" smtClean="0">
                <a:latin typeface="標楷體" pitchFamily="65" charset="-120"/>
                <a:ea typeface="標楷體" pitchFamily="65" charset="-120"/>
              </a:rPr>
              <a:t>第三篇 進階的影像應用</a:t>
            </a:r>
            <a:endParaRPr lang="en-US" altLang="zh-TW" dirty="0" smtClean="0">
              <a:latin typeface="標楷體" pitchFamily="65" charset="-120"/>
              <a:ea typeface="標楷體" pitchFamily="65" charset="-120"/>
            </a:endParaRPr>
          </a:p>
          <a:p>
            <a:r>
              <a:rPr lang="zh-TW" altLang="en-US" dirty="0" smtClean="0">
                <a:latin typeface="標楷體" pitchFamily="65" charset="-120"/>
                <a:ea typeface="標楷體" pitchFamily="65" charset="-120"/>
              </a:rPr>
              <a:t>第四篇 自然語言處理</a:t>
            </a:r>
          </a:p>
          <a:p>
            <a:r>
              <a:rPr lang="zh-TW" altLang="en-US" dirty="0" smtClean="0"/>
              <a:t>第五篇 </a:t>
            </a:r>
            <a:r>
              <a:rPr lang="zh-TW" altLang="en-US" dirty="0" smtClean="0">
                <a:latin typeface="標楷體" pitchFamily="65" charset="-120"/>
                <a:ea typeface="標楷體" pitchFamily="65" charset="-120"/>
              </a:rPr>
              <a:t>強化學習</a:t>
            </a:r>
            <a:endParaRPr lang="zh-TW" altLang="en-US" dirty="0">
              <a:latin typeface="標楷體" pitchFamily="65" charset="-120"/>
              <a:ea typeface="標楷體" pitchFamily="65" charset="-120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必備的數學與統計知識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線性代數</a:t>
            </a:r>
            <a:r>
              <a:rPr lang="en-US" dirty="0" smtClean="0"/>
              <a:t>(Linear Algebra)</a:t>
            </a:r>
            <a:endParaRPr lang="zh-TW" altLang="en-US" dirty="0" smtClean="0"/>
          </a:p>
          <a:p>
            <a:r>
              <a:rPr lang="zh-TW" altLang="en-US" dirty="0" smtClean="0"/>
              <a:t>微積分</a:t>
            </a:r>
            <a:r>
              <a:rPr lang="en-US" dirty="0" smtClean="0"/>
              <a:t>(Calculus)</a:t>
            </a:r>
            <a:endParaRPr lang="zh-TW" altLang="en-US" dirty="0" smtClean="0"/>
          </a:p>
          <a:p>
            <a:r>
              <a:rPr lang="zh-TW" altLang="en-US" dirty="0" smtClean="0">
                <a:solidFill>
                  <a:srgbClr val="FF0000"/>
                </a:solidFill>
              </a:rPr>
              <a:t>機率</a:t>
            </a:r>
            <a:r>
              <a:rPr lang="en-US" dirty="0" smtClean="0">
                <a:solidFill>
                  <a:srgbClr val="FF0000"/>
                </a:solidFill>
              </a:rPr>
              <a:t>(Probability)</a:t>
            </a:r>
            <a:r>
              <a:rPr lang="zh-TW" altLang="en-US" dirty="0" smtClean="0">
                <a:solidFill>
                  <a:srgbClr val="FF0000"/>
                </a:solidFill>
              </a:rPr>
              <a:t>與統計</a:t>
            </a:r>
            <a:r>
              <a:rPr lang="en-US" dirty="0" smtClean="0">
                <a:solidFill>
                  <a:srgbClr val="FF0000"/>
                </a:solidFill>
              </a:rPr>
              <a:t>(Statistics)</a:t>
            </a:r>
            <a:endParaRPr lang="zh-TW" altLang="en-US" dirty="0" smtClean="0">
              <a:solidFill>
                <a:srgbClr val="FF0000"/>
              </a:solidFill>
            </a:endParaRPr>
          </a:p>
          <a:p>
            <a:r>
              <a:rPr lang="zh-TW" altLang="en-US" dirty="0" smtClean="0"/>
              <a:t>線性規劃</a:t>
            </a:r>
            <a:r>
              <a:rPr lang="en-US" dirty="0" smtClean="0"/>
              <a:t>(Linear Programming)</a:t>
            </a:r>
            <a:endParaRPr lang="zh-TW" altLang="en-US" dirty="0" smtClean="0"/>
          </a:p>
          <a:p>
            <a:r>
              <a:rPr lang="zh-TW" altLang="en-US" dirty="0" smtClean="0"/>
              <a:t>最小平方法</a:t>
            </a:r>
            <a:r>
              <a:rPr lang="en-US" dirty="0" smtClean="0"/>
              <a:t>(OLS) vs. </a:t>
            </a:r>
            <a:r>
              <a:rPr lang="zh-TW" altLang="en-US" dirty="0" smtClean="0"/>
              <a:t>最大概似法</a:t>
            </a:r>
            <a:r>
              <a:rPr lang="en-US" dirty="0" smtClean="0"/>
              <a:t>(MLE)</a:t>
            </a:r>
            <a:endParaRPr lang="zh-TW" altLang="en-US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機率</a:t>
            </a:r>
            <a:r>
              <a:rPr lang="en-US" dirty="0" smtClean="0"/>
              <a:t>(Probability)</a:t>
            </a:r>
            <a:r>
              <a:rPr lang="zh-TW" altLang="en-US" dirty="0" smtClean="0"/>
              <a:t>與統計</a:t>
            </a:r>
            <a:r>
              <a:rPr lang="en-US" dirty="0" smtClean="0"/>
              <a:t>(Statistics)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dirty="0" smtClean="0"/>
              <a:t>抽樣</a:t>
            </a:r>
          </a:p>
          <a:p>
            <a:pPr lvl="0"/>
            <a:r>
              <a:rPr lang="zh-TW" altLang="en-US" dirty="0" smtClean="0"/>
              <a:t>描述統計量</a:t>
            </a:r>
          </a:p>
          <a:p>
            <a:pPr lvl="0"/>
            <a:r>
              <a:rPr lang="zh-TW" altLang="en-US" dirty="0" smtClean="0"/>
              <a:t>機率</a:t>
            </a:r>
          </a:p>
          <a:p>
            <a:pPr lvl="0"/>
            <a:r>
              <a:rPr lang="zh-TW" altLang="en-US" dirty="0" smtClean="0"/>
              <a:t>機率分配函數</a:t>
            </a:r>
          </a:p>
          <a:p>
            <a:r>
              <a:rPr lang="zh-TW" altLang="en-US" dirty="0" smtClean="0"/>
              <a:t>假設檢定</a:t>
            </a:r>
            <a:endParaRPr lang="zh-TW" altLang="en-US" dirty="0"/>
          </a:p>
        </p:txBody>
      </p:sp>
      <p:pic>
        <p:nvPicPr>
          <p:cNvPr id="4" name="圖片 3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00430" y="1500180"/>
            <a:ext cx="5274310" cy="2095366"/>
          </a:xfrm>
          <a:prstGeom prst="rect">
            <a:avLst/>
          </a:prstGeom>
          <a:noFill/>
          <a:ln w="3810">
            <a:solidFill>
              <a:schemeClr val="tx1"/>
            </a:solidFill>
            <a:miter lim="800000"/>
            <a:headEnd/>
            <a:tailEnd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資料型態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定性</a:t>
            </a:r>
            <a:r>
              <a:rPr lang="en-US" dirty="0" smtClean="0"/>
              <a:t>(qualitative)</a:t>
            </a:r>
          </a:p>
          <a:p>
            <a:pPr lvl="1"/>
            <a:r>
              <a:rPr lang="zh-TW" altLang="en-US" dirty="0" smtClean="0"/>
              <a:t>名目資料</a:t>
            </a:r>
            <a:r>
              <a:rPr lang="en-US" dirty="0" smtClean="0"/>
              <a:t>(Nominal Data)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有序資料</a:t>
            </a:r>
            <a:r>
              <a:rPr lang="en-US" dirty="0" smtClean="0"/>
              <a:t>(Ordinal Data)</a:t>
            </a:r>
            <a:endParaRPr lang="en-US" altLang="zh-TW" dirty="0" smtClean="0"/>
          </a:p>
          <a:p>
            <a:r>
              <a:rPr lang="zh-TW" altLang="en-US" dirty="0" smtClean="0"/>
              <a:t>定量</a:t>
            </a:r>
            <a:r>
              <a:rPr lang="en-US" dirty="0" smtClean="0"/>
              <a:t>(quantitative)</a:t>
            </a:r>
          </a:p>
          <a:p>
            <a:pPr lvl="1"/>
            <a:r>
              <a:rPr lang="zh-TW" altLang="en-US" dirty="0" smtClean="0"/>
              <a:t>離散型資料</a:t>
            </a:r>
            <a:r>
              <a:rPr lang="en-US" dirty="0" smtClean="0"/>
              <a:t>(Discrete Data)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連續型資料</a:t>
            </a:r>
            <a:r>
              <a:rPr lang="en-US" dirty="0" smtClean="0"/>
              <a:t>(Continuous Data)</a:t>
            </a:r>
            <a:endParaRPr lang="zh-TW" altLang="en-US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One-hot encoding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571604" y="2143122"/>
            <a:ext cx="5214974" cy="2714644"/>
          </a:xfrm>
          <a:prstGeom prst="rect">
            <a:avLst/>
          </a:prstGeom>
          <a:noFill/>
          <a:ln w="3810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5" name="弧形箭號 (下彎) 4"/>
          <p:cNvSpPr/>
          <p:nvPr/>
        </p:nvSpPr>
        <p:spPr>
          <a:xfrm>
            <a:off x="2643174" y="1428742"/>
            <a:ext cx="2143140" cy="571504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2143108" y="2214560"/>
            <a:ext cx="928694" cy="25717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3143240" y="2214560"/>
            <a:ext cx="3500462" cy="25717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抽樣</a:t>
            </a:r>
            <a:r>
              <a:rPr lang="en-US" dirty="0" smtClean="0"/>
              <a:t>(Sampling)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母體</a:t>
            </a:r>
            <a:r>
              <a:rPr lang="en-US" dirty="0" smtClean="0"/>
              <a:t>(Population)</a:t>
            </a:r>
          </a:p>
          <a:p>
            <a:pPr lvl="1"/>
            <a:r>
              <a:rPr lang="zh-TW" altLang="en-US" dirty="0" smtClean="0"/>
              <a:t>全體有投票權的市民</a:t>
            </a:r>
            <a:endParaRPr lang="en-US" dirty="0" smtClean="0"/>
          </a:p>
          <a:p>
            <a:r>
              <a:rPr lang="zh-TW" altLang="en-US" dirty="0" smtClean="0"/>
              <a:t>樣本</a:t>
            </a:r>
            <a:r>
              <a:rPr lang="en-US" dirty="0" smtClean="0"/>
              <a:t>(Sample)</a:t>
            </a:r>
          </a:p>
          <a:p>
            <a:pPr lvl="1"/>
            <a:r>
              <a:rPr lang="zh-TW" altLang="en-US" dirty="0" smtClean="0"/>
              <a:t>被抽中調查的市民</a:t>
            </a:r>
            <a:endParaRPr lang="en-US" dirty="0" smtClean="0"/>
          </a:p>
          <a:p>
            <a:r>
              <a:rPr lang="zh-TW" altLang="en-US" dirty="0" smtClean="0"/>
              <a:t>分層抽樣</a:t>
            </a:r>
            <a:r>
              <a:rPr lang="en-US" dirty="0" smtClean="0"/>
              <a:t>(Stratified Sampling)</a:t>
            </a:r>
          </a:p>
          <a:p>
            <a:pPr lvl="1"/>
            <a:r>
              <a:rPr lang="zh-TW" altLang="en-US" dirty="0" smtClean="0"/>
              <a:t>依母體某些屬性的比例抽樣</a:t>
            </a:r>
            <a:endParaRPr lang="zh-TW" altLang="en-US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實作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02_4_1_</a:t>
            </a:r>
            <a:r>
              <a:rPr lang="zh-TW" altLang="en-US" dirty="0" smtClean="0"/>
              <a:t>特徵轉換</a:t>
            </a:r>
            <a:r>
              <a:rPr lang="en-US" altLang="zh-TW" dirty="0" smtClean="0"/>
              <a:t>.</a:t>
            </a:r>
            <a:r>
              <a:rPr lang="en-US" altLang="zh-TW" dirty="0" err="1" smtClean="0"/>
              <a:t>ipynb</a:t>
            </a:r>
            <a:endParaRPr lang="en-US" altLang="zh-TW" dirty="0" smtClean="0"/>
          </a:p>
          <a:p>
            <a:r>
              <a:rPr lang="en-US" altLang="zh-TW" dirty="0" smtClean="0"/>
              <a:t>02_4_2_</a:t>
            </a:r>
            <a:r>
              <a:rPr lang="zh-TW" altLang="en-US" dirty="0" smtClean="0"/>
              <a:t>抽樣</a:t>
            </a:r>
            <a:r>
              <a:rPr lang="en-US" altLang="zh-TW" dirty="0" smtClean="0"/>
              <a:t>.</a:t>
            </a:r>
            <a:r>
              <a:rPr lang="en-US" altLang="zh-TW" dirty="0" err="1" smtClean="0"/>
              <a:t>ipynb</a:t>
            </a:r>
            <a:endParaRPr lang="zh-TW" altLang="en-US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基礎統計</a:t>
            </a:r>
            <a:r>
              <a:rPr lang="en-US" dirty="0" smtClean="0"/>
              <a:t>(Statistics Fundamentals)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描述統計量</a:t>
            </a:r>
            <a:endParaRPr lang="en-US" altLang="zh-TW" dirty="0" smtClean="0"/>
          </a:p>
          <a:p>
            <a:r>
              <a:rPr lang="zh-TW" altLang="en-US" dirty="0" smtClean="0"/>
              <a:t>統計圖</a:t>
            </a:r>
            <a:endParaRPr lang="zh-TW" altLang="en-US" dirty="0"/>
          </a:p>
        </p:txBody>
      </p:sp>
      <p:pic>
        <p:nvPicPr>
          <p:cNvPr id="4" name="圖片 3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57422" y="2143122"/>
            <a:ext cx="3786214" cy="27146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機率</a:t>
            </a:r>
            <a:r>
              <a:rPr lang="en-US" dirty="0" smtClean="0"/>
              <a:t>(Probability)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機率的定義與定理</a:t>
            </a:r>
            <a:endParaRPr lang="en-US" altLang="zh-TW" dirty="0" smtClean="0"/>
          </a:p>
          <a:p>
            <a:r>
              <a:rPr lang="zh-TW" altLang="en-US" dirty="0" smtClean="0"/>
              <a:t>排列與組合</a:t>
            </a:r>
            <a:endParaRPr lang="en-US" altLang="zh-TW" dirty="0" smtClean="0"/>
          </a:p>
          <a:p>
            <a:r>
              <a:rPr lang="zh-TW" altLang="en-US" dirty="0" smtClean="0"/>
              <a:t>二項分配</a:t>
            </a:r>
            <a:r>
              <a:rPr lang="en-US" dirty="0" smtClean="0"/>
              <a:t>(Binomial Distribution)</a:t>
            </a:r>
          </a:p>
          <a:p>
            <a:r>
              <a:rPr lang="zh-TW" altLang="en-US" dirty="0" smtClean="0"/>
              <a:t>常態分配</a:t>
            </a:r>
            <a:r>
              <a:rPr lang="en-US" dirty="0" smtClean="0"/>
              <a:t>(Normal Distribution)</a:t>
            </a:r>
            <a:endParaRPr lang="zh-TW" altLang="en-US" dirty="0" smtClean="0"/>
          </a:p>
          <a:p>
            <a:r>
              <a:rPr lang="zh-TW" altLang="en-US" dirty="0" smtClean="0"/>
              <a:t>其他機率分配</a:t>
            </a:r>
            <a:endParaRPr lang="zh-TW" altLang="en-US" dirty="0"/>
          </a:p>
        </p:txBody>
      </p:sp>
      <p:pic>
        <p:nvPicPr>
          <p:cNvPr id="5" name="圖片 4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215074" y="3214692"/>
            <a:ext cx="2354574" cy="18006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實作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02_4_3_</a:t>
            </a:r>
            <a:r>
              <a:rPr lang="zh-TW" altLang="en-US" dirty="0" smtClean="0"/>
              <a:t>基礎統計</a:t>
            </a:r>
            <a:r>
              <a:rPr lang="en-US" altLang="zh-TW" dirty="0" smtClean="0"/>
              <a:t>.</a:t>
            </a:r>
            <a:r>
              <a:rPr lang="en-US" altLang="zh-TW" dirty="0" err="1" smtClean="0"/>
              <a:t>ipynb</a:t>
            </a:r>
            <a:endParaRPr lang="en-US" altLang="zh-TW" dirty="0" smtClean="0"/>
          </a:p>
          <a:p>
            <a:r>
              <a:rPr lang="en-US" altLang="zh-TW" dirty="0" smtClean="0"/>
              <a:t>02_4_4_</a:t>
            </a:r>
            <a:r>
              <a:rPr lang="zh-TW" altLang="en-US" dirty="0" smtClean="0"/>
              <a:t>機率</a:t>
            </a:r>
            <a:r>
              <a:rPr lang="en-US" altLang="zh-TW" dirty="0" smtClean="0"/>
              <a:t>.</a:t>
            </a:r>
            <a:r>
              <a:rPr lang="en-US" altLang="zh-TW" dirty="0" err="1" smtClean="0"/>
              <a:t>ipynb</a:t>
            </a:r>
            <a:endParaRPr lang="en-US" altLang="zh-TW" dirty="0" smtClean="0"/>
          </a:p>
          <a:p>
            <a:r>
              <a:rPr lang="en-US" altLang="zh-TW" dirty="0" smtClean="0"/>
              <a:t>02_4_5_1_</a:t>
            </a:r>
            <a:r>
              <a:rPr lang="zh-TW" altLang="en-US" dirty="0" smtClean="0"/>
              <a:t>常態分配</a:t>
            </a:r>
            <a:r>
              <a:rPr lang="en-US" altLang="zh-TW" dirty="0" smtClean="0"/>
              <a:t>.</a:t>
            </a:r>
            <a:r>
              <a:rPr lang="en-US" altLang="zh-TW" dirty="0" err="1" smtClean="0"/>
              <a:t>ipynb</a:t>
            </a:r>
            <a:endParaRPr lang="en-US" altLang="zh-TW" dirty="0" smtClean="0"/>
          </a:p>
          <a:p>
            <a:r>
              <a:rPr lang="en-US" altLang="zh-TW" dirty="0" smtClean="0"/>
              <a:t>02_4_5_2_</a:t>
            </a:r>
            <a:r>
              <a:rPr lang="zh-TW" altLang="en-US" dirty="0" smtClean="0"/>
              <a:t>其他分配</a:t>
            </a:r>
            <a:r>
              <a:rPr lang="en-US" altLang="zh-TW" dirty="0" smtClean="0"/>
              <a:t>.</a:t>
            </a:r>
            <a:r>
              <a:rPr lang="en-US" altLang="zh-TW" dirty="0" err="1" smtClean="0"/>
              <a:t>ipynb</a:t>
            </a:r>
            <a:endParaRPr lang="en-US" altLang="zh-TW" dirty="0" smtClean="0"/>
          </a:p>
          <a:p>
            <a:endParaRPr lang="zh-TW" altLang="en-US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假設檢定</a:t>
            </a:r>
            <a:r>
              <a:rPr lang="en-US" dirty="0" smtClean="0"/>
              <a:t>(Hypothesis Testing)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信賴區間</a:t>
            </a:r>
            <a:r>
              <a:rPr lang="en-US" dirty="0" smtClean="0"/>
              <a:t>(Confidence Interval)</a:t>
            </a:r>
          </a:p>
          <a:p>
            <a:r>
              <a:rPr lang="zh-TW" altLang="en-US" dirty="0" smtClean="0"/>
              <a:t>中央極限定理</a:t>
            </a:r>
            <a:r>
              <a:rPr lang="en-US" dirty="0" smtClean="0"/>
              <a:t>(Central Limit Theorem)</a:t>
            </a:r>
          </a:p>
          <a:p>
            <a:r>
              <a:rPr lang="zh-TW" altLang="en-US" dirty="0" smtClean="0"/>
              <a:t>假設檢定</a:t>
            </a:r>
            <a:r>
              <a:rPr lang="en-US" dirty="0" smtClean="0"/>
              <a:t>(Hypothesis Testing)</a:t>
            </a:r>
          </a:p>
          <a:p>
            <a:pPr lvl="1"/>
            <a:r>
              <a:rPr lang="zh-TW" altLang="en-US" dirty="0" smtClean="0"/>
              <a:t>虛無假設</a:t>
            </a:r>
            <a:r>
              <a:rPr lang="en-US" dirty="0" smtClean="0"/>
              <a:t>H</a:t>
            </a:r>
            <a:r>
              <a:rPr lang="en-US" baseline="-25000" dirty="0" smtClean="0"/>
              <a:t>0</a:t>
            </a:r>
          </a:p>
          <a:p>
            <a:pPr lvl="1"/>
            <a:r>
              <a:rPr lang="zh-TW" altLang="en-US" dirty="0" smtClean="0"/>
              <a:t>對立假設</a:t>
            </a:r>
            <a:r>
              <a:rPr lang="en-US" dirty="0" smtClean="0"/>
              <a:t>H</a:t>
            </a:r>
            <a:r>
              <a:rPr lang="en-US" baseline="-25000" dirty="0" smtClean="0"/>
              <a:t>1</a:t>
            </a:r>
            <a:endParaRPr lang="zh-TW" altLang="en-US" dirty="0"/>
          </a:p>
        </p:txBody>
      </p:sp>
      <p:pic>
        <p:nvPicPr>
          <p:cNvPr id="4" name="圖片 3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714744" y="2928940"/>
            <a:ext cx="3273725" cy="2103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大綱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第一篇 深度學習導論</a:t>
            </a:r>
            <a:endParaRPr lang="en-US" altLang="zh-TW" dirty="0" smtClean="0">
              <a:solidFill>
                <a:srgbClr val="FF0000"/>
              </a:solidFill>
              <a:latin typeface="標楷體" pitchFamily="65" charset="-120"/>
              <a:ea typeface="標楷體" pitchFamily="65" charset="-120"/>
            </a:endParaRPr>
          </a:p>
          <a:p>
            <a:r>
              <a:rPr lang="zh-TW" altLang="en-US" dirty="0" smtClean="0">
                <a:latin typeface="標楷體" pitchFamily="65" charset="-120"/>
                <a:ea typeface="標楷體" pitchFamily="65" charset="-120"/>
              </a:rPr>
              <a:t>第二篇 </a:t>
            </a:r>
            <a:r>
              <a:rPr lang="en-US" dirty="0" smtClean="0">
                <a:latin typeface="標楷體" pitchFamily="65" charset="-120"/>
                <a:ea typeface="標楷體" pitchFamily="65" charset="-120"/>
              </a:rPr>
              <a:t>TensorFlow</a:t>
            </a:r>
            <a:r>
              <a:rPr lang="zh-TW" altLang="en-US" dirty="0" smtClean="0">
                <a:latin typeface="標楷體" pitchFamily="65" charset="-120"/>
                <a:ea typeface="標楷體" pitchFamily="65" charset="-120"/>
              </a:rPr>
              <a:t>基礎篇</a:t>
            </a:r>
            <a:endParaRPr lang="en-US" altLang="zh-TW" dirty="0" smtClean="0">
              <a:latin typeface="標楷體" pitchFamily="65" charset="-120"/>
              <a:ea typeface="標楷體" pitchFamily="65" charset="-120"/>
            </a:endParaRPr>
          </a:p>
          <a:p>
            <a:r>
              <a:rPr lang="zh-TW" altLang="en-US" dirty="0" smtClean="0">
                <a:latin typeface="標楷體" pitchFamily="65" charset="-120"/>
                <a:ea typeface="標楷體" pitchFamily="65" charset="-120"/>
              </a:rPr>
              <a:t>第三篇 進階的影像應用</a:t>
            </a:r>
            <a:endParaRPr lang="en-US" altLang="zh-TW" dirty="0" smtClean="0">
              <a:latin typeface="標楷體" pitchFamily="65" charset="-120"/>
              <a:ea typeface="標楷體" pitchFamily="65" charset="-120"/>
            </a:endParaRPr>
          </a:p>
          <a:p>
            <a:r>
              <a:rPr lang="zh-TW" altLang="en-US" dirty="0" smtClean="0">
                <a:latin typeface="標楷體" pitchFamily="65" charset="-120"/>
                <a:ea typeface="標楷體" pitchFamily="65" charset="-120"/>
              </a:rPr>
              <a:t>第四篇 自然語言處理</a:t>
            </a:r>
          </a:p>
          <a:p>
            <a:r>
              <a:rPr lang="zh-TW" altLang="en-US" dirty="0" smtClean="0"/>
              <a:t>第五篇 </a:t>
            </a:r>
            <a:r>
              <a:rPr lang="zh-TW" altLang="en-US" dirty="0" smtClean="0">
                <a:latin typeface="標楷體" pitchFamily="65" charset="-120"/>
                <a:ea typeface="標楷體" pitchFamily="65" charset="-120"/>
              </a:rPr>
              <a:t>強化學習</a:t>
            </a:r>
            <a:endParaRPr lang="zh-TW" altLang="en-US" dirty="0">
              <a:latin typeface="標楷體" pitchFamily="65" charset="-120"/>
              <a:ea typeface="標楷體" pitchFamily="65" charset="-120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實作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02_4_6_1_</a:t>
            </a:r>
            <a:r>
              <a:rPr lang="zh-TW" altLang="en-US" dirty="0" smtClean="0"/>
              <a:t>信賴區間</a:t>
            </a:r>
            <a:r>
              <a:rPr lang="en-US" altLang="zh-TW" dirty="0" smtClean="0"/>
              <a:t>.</a:t>
            </a:r>
            <a:r>
              <a:rPr lang="en-US" altLang="zh-TW" dirty="0" err="1" smtClean="0"/>
              <a:t>ipynb</a:t>
            </a:r>
            <a:endParaRPr lang="en-US" altLang="zh-TW" dirty="0" smtClean="0"/>
          </a:p>
          <a:p>
            <a:r>
              <a:rPr lang="en-US" altLang="zh-TW" dirty="0" smtClean="0"/>
              <a:t>02_4_6_2_</a:t>
            </a:r>
            <a:r>
              <a:rPr lang="zh-TW" altLang="en-US" dirty="0" smtClean="0"/>
              <a:t>中央極限定理</a:t>
            </a:r>
            <a:r>
              <a:rPr lang="en-US" altLang="zh-TW" dirty="0" smtClean="0"/>
              <a:t>.</a:t>
            </a:r>
            <a:r>
              <a:rPr lang="en-US" altLang="zh-TW" dirty="0" err="1" smtClean="0"/>
              <a:t>ipynb</a:t>
            </a:r>
            <a:endParaRPr lang="en-US" altLang="zh-TW" dirty="0" smtClean="0"/>
          </a:p>
          <a:p>
            <a:r>
              <a:rPr lang="en-US" altLang="zh-TW" dirty="0" smtClean="0"/>
              <a:t>02_4_6_3_</a:t>
            </a:r>
            <a:r>
              <a:rPr lang="zh-TW" altLang="en-US" dirty="0" smtClean="0"/>
              <a:t>假設檢定</a:t>
            </a:r>
            <a:r>
              <a:rPr lang="en-US" altLang="zh-TW" dirty="0" smtClean="0"/>
              <a:t>.</a:t>
            </a:r>
            <a:r>
              <a:rPr lang="en-US" altLang="zh-TW" dirty="0" err="1" smtClean="0"/>
              <a:t>ipynb</a:t>
            </a:r>
            <a:endParaRPr lang="zh-TW" altLang="en-US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線性規劃</a:t>
            </a:r>
            <a:r>
              <a:rPr lang="en-US" dirty="0" smtClean="0"/>
              <a:t>(Linear Programming)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735334" y="1304925"/>
            <a:ext cx="5687619" cy="3451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實作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02_5_</a:t>
            </a:r>
            <a:r>
              <a:rPr lang="zh-TW" altLang="en-US" dirty="0" smtClean="0"/>
              <a:t>線性規劃</a:t>
            </a:r>
            <a:r>
              <a:rPr lang="en-US" altLang="zh-TW" dirty="0" smtClean="0"/>
              <a:t>.</a:t>
            </a:r>
            <a:r>
              <a:rPr lang="en-US" altLang="zh-TW" dirty="0" err="1" smtClean="0"/>
              <a:t>ipynb</a:t>
            </a:r>
            <a:endParaRPr lang="zh-TW" altLang="en-US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優化和估算參數值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6339" y="1305232"/>
            <a:ext cx="3258405" cy="3451120"/>
          </a:xfrm>
        </p:spPr>
        <p:txBody>
          <a:bodyPr/>
          <a:lstStyle/>
          <a:p>
            <a:r>
              <a:rPr lang="zh-TW" altLang="en-US" dirty="0" smtClean="0"/>
              <a:t>最小平方法</a:t>
            </a:r>
            <a:r>
              <a:rPr lang="en-US" dirty="0" smtClean="0"/>
              <a:t>(OLS)</a:t>
            </a:r>
          </a:p>
          <a:p>
            <a:endParaRPr lang="en-US" dirty="0" smtClean="0"/>
          </a:p>
        </p:txBody>
      </p:sp>
      <p:pic>
        <p:nvPicPr>
          <p:cNvPr id="4" name="圖片 3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00562" y="2071684"/>
            <a:ext cx="4131302" cy="20002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內容版面配置區 2"/>
          <p:cNvSpPr txBox="1">
            <a:spLocks/>
          </p:cNvSpPr>
          <p:nvPr/>
        </p:nvSpPr>
        <p:spPr>
          <a:xfrm>
            <a:off x="4643438" y="1357304"/>
            <a:ext cx="3258405" cy="34511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lvl="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zh-TW" altLang="en-US" sz="2800" dirty="0">
                <a:latin typeface="標楷體" pitchFamily="65" charset="-120"/>
                <a:ea typeface="標楷體" pitchFamily="65" charset="-120"/>
              </a:rPr>
              <a:t>最大概似法</a:t>
            </a:r>
            <a:r>
              <a:rPr lang="en-US" altLang="zh-TW" sz="2800" dirty="0">
                <a:latin typeface="標楷體" pitchFamily="65" charset="-120"/>
                <a:ea typeface="標楷體" pitchFamily="65" charset="-120"/>
              </a:rPr>
              <a:t>(MLE)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標楷體" pitchFamily="65" charset="-120"/>
              <a:ea typeface="標楷體" pitchFamily="65" charset="-120"/>
              <a:cs typeface="+mn-cs"/>
            </a:endParaRP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2844" y="2071684"/>
            <a:ext cx="4554902" cy="2372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最小平方法</a:t>
            </a:r>
            <a:r>
              <a:rPr lang="en-US" dirty="0" smtClean="0"/>
              <a:t>(OLS)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2910" y="2214560"/>
            <a:ext cx="3375025" cy="86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14349" y="3429006"/>
            <a:ext cx="3143272" cy="14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42909" y="1428742"/>
            <a:ext cx="7498967" cy="642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向右箭號 8"/>
          <p:cNvSpPr/>
          <p:nvPr/>
        </p:nvSpPr>
        <p:spPr>
          <a:xfrm>
            <a:off x="214282" y="2285998"/>
            <a:ext cx="357190" cy="214314"/>
          </a:xfrm>
          <a:prstGeom prst="righ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梯度下降法</a:t>
            </a:r>
            <a:r>
              <a:rPr lang="en-US" dirty="0" smtClean="0"/>
              <a:t>(Gradient Descent)</a:t>
            </a:r>
            <a:endParaRPr lang="zh-TW" altLang="en-US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2084918" y="1304925"/>
            <a:ext cx="4988452" cy="3451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實作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02_6_1_</a:t>
            </a:r>
            <a:r>
              <a:rPr lang="zh-TW" altLang="en-US" dirty="0" smtClean="0"/>
              <a:t>最小平方法</a:t>
            </a:r>
            <a:r>
              <a:rPr lang="en-US" altLang="zh-TW" dirty="0" smtClean="0"/>
              <a:t>.</a:t>
            </a:r>
            <a:r>
              <a:rPr lang="en-US" altLang="zh-TW" dirty="0" err="1" smtClean="0"/>
              <a:t>ipynb</a:t>
            </a:r>
            <a:endParaRPr lang="en-US" altLang="zh-TW" dirty="0" smtClean="0"/>
          </a:p>
          <a:p>
            <a:r>
              <a:rPr lang="en-US" altLang="zh-TW" dirty="0" smtClean="0"/>
              <a:t>02_6_2_</a:t>
            </a:r>
            <a:r>
              <a:rPr lang="zh-TW" altLang="en-US" dirty="0" smtClean="0"/>
              <a:t>最大概似法</a:t>
            </a:r>
            <a:r>
              <a:rPr lang="en-US" altLang="zh-TW" dirty="0" smtClean="0"/>
              <a:t>.</a:t>
            </a:r>
            <a:r>
              <a:rPr lang="en-US" altLang="zh-TW" dirty="0" err="1" smtClean="0"/>
              <a:t>ipynb</a:t>
            </a:r>
            <a:endParaRPr lang="en-US" altLang="zh-TW" dirty="0" smtClean="0"/>
          </a:p>
          <a:p>
            <a:r>
              <a:rPr lang="en-US" altLang="zh-TW" dirty="0" smtClean="0"/>
              <a:t>02_7_</a:t>
            </a:r>
            <a:r>
              <a:rPr lang="zh-TW" altLang="en-US" dirty="0" smtClean="0"/>
              <a:t>梯度下降法</a:t>
            </a:r>
            <a:r>
              <a:rPr lang="en-US" altLang="zh-TW" dirty="0" smtClean="0"/>
              <a:t>.</a:t>
            </a:r>
            <a:r>
              <a:rPr lang="en-US" altLang="zh-TW" dirty="0" err="1" smtClean="0"/>
              <a:t>ipynb</a:t>
            </a:r>
            <a:endParaRPr lang="zh-TW" altLang="en-US"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第二篇 </a:t>
            </a:r>
            <a:r>
              <a:rPr lang="en-US" altLang="zh-TW" dirty="0" smtClean="0"/>
              <a:t>TensorFlow</a:t>
            </a:r>
            <a:r>
              <a:rPr lang="zh-TW" altLang="en-US" dirty="0" smtClean="0"/>
              <a:t>基礎篇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第三章 </a:t>
            </a:r>
            <a:r>
              <a:rPr lang="en-US" dirty="0" smtClean="0"/>
              <a:t>TensorFlow </a:t>
            </a:r>
            <a:r>
              <a:rPr lang="zh-TW" altLang="en-US" dirty="0" smtClean="0"/>
              <a:t>架構與主要功能</a:t>
            </a:r>
            <a:endParaRPr lang="en-US" altLang="zh-TW" dirty="0" smtClean="0"/>
          </a:p>
          <a:p>
            <a:pPr lvl="0"/>
            <a:r>
              <a:rPr lang="zh-TW" altLang="en-US" dirty="0" smtClean="0"/>
              <a:t>第四章 神經網路的理解與實作</a:t>
            </a:r>
          </a:p>
          <a:p>
            <a:pPr lvl="0"/>
            <a:r>
              <a:rPr lang="zh-TW" altLang="en-US" dirty="0" smtClean="0"/>
              <a:t>第五章 </a:t>
            </a:r>
            <a:r>
              <a:rPr lang="en-US" dirty="0" smtClean="0"/>
              <a:t>TensorFlow</a:t>
            </a:r>
            <a:r>
              <a:rPr lang="zh-TW" altLang="en-US" dirty="0" smtClean="0"/>
              <a:t>其他常用指令</a:t>
            </a:r>
          </a:p>
          <a:p>
            <a:pPr lvl="0"/>
            <a:r>
              <a:rPr lang="zh-TW" altLang="en-US" dirty="0" smtClean="0"/>
              <a:t>第六章 卷積神經網路</a:t>
            </a:r>
            <a:r>
              <a:rPr lang="en-US" dirty="0" smtClean="0"/>
              <a:t>(CNN)</a:t>
            </a:r>
            <a:endParaRPr lang="zh-TW" altLang="en-US" dirty="0" smtClean="0"/>
          </a:p>
          <a:p>
            <a:pPr lvl="0"/>
            <a:r>
              <a:rPr lang="zh-TW" altLang="en-US" dirty="0" smtClean="0"/>
              <a:t>第七章 預先訓練的模型</a:t>
            </a:r>
            <a:r>
              <a:rPr lang="en-US" dirty="0" smtClean="0"/>
              <a:t>(Pre-trained Model)</a:t>
            </a:r>
            <a:endParaRPr lang="zh-TW" altLang="en-US" dirty="0" smtClean="0"/>
          </a:p>
          <a:p>
            <a:endParaRPr lang="zh-TW" altLang="en-US"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第二篇 </a:t>
            </a:r>
            <a:r>
              <a:rPr lang="en-US" altLang="zh-TW" dirty="0" smtClean="0"/>
              <a:t>TensorFlow</a:t>
            </a:r>
            <a:r>
              <a:rPr lang="zh-TW" altLang="en-US" dirty="0" smtClean="0"/>
              <a:t>基礎篇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>
                <a:solidFill>
                  <a:srgbClr val="FF0000"/>
                </a:solidFill>
              </a:rPr>
              <a:t>第三章 </a:t>
            </a:r>
            <a:r>
              <a:rPr lang="en-US" dirty="0" smtClean="0">
                <a:solidFill>
                  <a:srgbClr val="FF0000"/>
                </a:solidFill>
              </a:rPr>
              <a:t>TensorFlow </a:t>
            </a:r>
            <a:r>
              <a:rPr lang="zh-TW" altLang="en-US" dirty="0" smtClean="0">
                <a:solidFill>
                  <a:srgbClr val="FF0000"/>
                </a:solidFill>
              </a:rPr>
              <a:t>架構與主要功能</a:t>
            </a:r>
            <a:endParaRPr lang="en-US" altLang="zh-TW" dirty="0" smtClean="0">
              <a:solidFill>
                <a:srgbClr val="FF0000"/>
              </a:solidFill>
            </a:endParaRPr>
          </a:p>
          <a:p>
            <a:pPr lvl="0"/>
            <a:r>
              <a:rPr lang="zh-TW" altLang="en-US" dirty="0" smtClean="0"/>
              <a:t>第四章 神經網路的理解與實作</a:t>
            </a:r>
          </a:p>
          <a:p>
            <a:pPr lvl="0"/>
            <a:r>
              <a:rPr lang="zh-TW" altLang="en-US" dirty="0" smtClean="0"/>
              <a:t>第五章 </a:t>
            </a:r>
            <a:r>
              <a:rPr lang="en-US" dirty="0" smtClean="0"/>
              <a:t>TensorFlow</a:t>
            </a:r>
            <a:r>
              <a:rPr lang="zh-TW" altLang="en-US" dirty="0" smtClean="0"/>
              <a:t>其他常用指令</a:t>
            </a:r>
          </a:p>
          <a:p>
            <a:pPr lvl="0"/>
            <a:r>
              <a:rPr lang="zh-TW" altLang="en-US" dirty="0" smtClean="0"/>
              <a:t>第六章 卷積神經網路</a:t>
            </a:r>
            <a:r>
              <a:rPr lang="en-US" dirty="0" smtClean="0"/>
              <a:t>(CNN)</a:t>
            </a:r>
            <a:endParaRPr lang="zh-TW" altLang="en-US" dirty="0" smtClean="0"/>
          </a:p>
          <a:p>
            <a:pPr lvl="0"/>
            <a:r>
              <a:rPr lang="zh-TW" altLang="en-US" dirty="0" smtClean="0"/>
              <a:t>第七章 預先訓練的模型</a:t>
            </a:r>
            <a:r>
              <a:rPr lang="en-US" dirty="0" smtClean="0"/>
              <a:t>(Pre-trained Model)</a:t>
            </a:r>
            <a:endParaRPr lang="zh-TW" altLang="en-US" dirty="0" smtClean="0"/>
          </a:p>
          <a:p>
            <a:endParaRPr lang="zh-TW" altLang="en-US" dirty="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TensorFlow</a:t>
            </a:r>
            <a:r>
              <a:rPr lang="zh-TW" altLang="en-US" dirty="0" smtClean="0"/>
              <a:t>執行環境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047524" y="1666557"/>
            <a:ext cx="3063240" cy="27279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第一章 深度學習導論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lvl="0"/>
            <a:r>
              <a:rPr lang="zh-TW" altLang="en-US" dirty="0" smtClean="0"/>
              <a:t>人工智慧已歷經三波浪潮，這一波是否又將進入寒冬？</a:t>
            </a:r>
          </a:p>
          <a:p>
            <a:pPr lvl="0"/>
            <a:r>
              <a:rPr lang="zh-TW" altLang="en-US" dirty="0" smtClean="0"/>
              <a:t>人工智慧、資料科學、資料探勘、機器學習、深度學習到底有何關聯？</a:t>
            </a:r>
          </a:p>
          <a:p>
            <a:pPr lvl="0"/>
            <a:r>
              <a:rPr lang="zh-TW" altLang="en-US" dirty="0" smtClean="0"/>
              <a:t>機器學習開發流程與一般應用系統開發有何差異？</a:t>
            </a:r>
          </a:p>
          <a:p>
            <a:pPr lvl="0"/>
            <a:r>
              <a:rPr lang="zh-TW" altLang="en-US" dirty="0" smtClean="0"/>
              <a:t>深度學習的學習路徑為何？建議從哪裡開始？</a:t>
            </a:r>
          </a:p>
          <a:p>
            <a:pPr lvl="0"/>
            <a:r>
              <a:rPr lang="zh-TW" altLang="en-US" dirty="0" smtClean="0"/>
              <a:t>為什麼要先學習數學與統計，才能學好深度學習？</a:t>
            </a:r>
          </a:p>
          <a:p>
            <a:pPr lvl="0"/>
            <a:r>
              <a:rPr lang="zh-TW" altLang="en-US" dirty="0" smtClean="0"/>
              <a:t>先學哪一種深度學習框架比較好？</a:t>
            </a:r>
            <a:r>
              <a:rPr lang="en-US" dirty="0" smtClean="0"/>
              <a:t>TensorFlow </a:t>
            </a:r>
            <a:r>
              <a:rPr lang="zh-TW" altLang="en-US" dirty="0" smtClean="0"/>
              <a:t>或 </a:t>
            </a:r>
            <a:r>
              <a:rPr lang="en-US" dirty="0" smtClean="0"/>
              <a:t>PyTorch</a:t>
            </a:r>
            <a:r>
              <a:rPr lang="zh-TW" altLang="en-US" dirty="0" smtClean="0"/>
              <a:t>？</a:t>
            </a:r>
          </a:p>
          <a:p>
            <a:pPr lvl="0"/>
            <a:r>
              <a:rPr lang="zh-TW" altLang="en-US" dirty="0" smtClean="0"/>
              <a:t>如何準備開發環境？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TensorFlow</a:t>
            </a:r>
            <a:r>
              <a:rPr lang="zh-TW" altLang="en-US" dirty="0" smtClean="0"/>
              <a:t>程式設計堆疊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dirty="0" smtClean="0"/>
              <a:t>(Programming Stack)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797821" y="1304925"/>
            <a:ext cx="5562645" cy="3451225"/>
          </a:xfrm>
          <a:prstGeom prst="rect">
            <a:avLst/>
          </a:prstGeom>
          <a:noFill/>
          <a:ln w="3810">
            <a:solidFill>
              <a:schemeClr val="tx1"/>
            </a:solidFill>
            <a:miter lim="800000"/>
            <a:headEnd/>
            <a:tailEnd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TensorFlow </a:t>
            </a:r>
            <a:r>
              <a:rPr lang="zh-TW" altLang="en-US" dirty="0" smtClean="0"/>
              <a:t>學習地圖</a:t>
            </a:r>
            <a:endParaRPr lang="zh-TW" altLang="en-US" dirty="0"/>
          </a:p>
        </p:txBody>
      </p:sp>
      <p:sp>
        <p:nvSpPr>
          <p:cNvPr id="3" name="圖片版面配置區 2"/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4" name="圖片版面配置區 3"/>
          <p:cNvSpPr>
            <a:spLocks noGrp="1"/>
          </p:cNvSpPr>
          <p:nvPr>
            <p:ph type="pic" sz="quarter" idx="15"/>
          </p:nvPr>
        </p:nvSpPr>
        <p:spPr/>
      </p:sp>
      <p:pic>
        <p:nvPicPr>
          <p:cNvPr id="5" name="圖片 4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8728" y="1714494"/>
            <a:ext cx="6072229" cy="30620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學習路徑</a:t>
            </a:r>
            <a:endParaRPr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zh-TW" altLang="en-US" dirty="0" smtClean="0"/>
              <a:t>張量</a:t>
            </a:r>
            <a:r>
              <a:rPr lang="en-US" altLang="zh-TW" dirty="0" smtClean="0"/>
              <a:t>(Tensor)</a:t>
            </a:r>
            <a:r>
              <a:rPr lang="zh-TW" altLang="en-US" dirty="0" smtClean="0"/>
              <a:t>運算：包括向量、矩陣的運算。</a:t>
            </a:r>
            <a:endParaRPr lang="en-US" altLang="zh-TW" dirty="0" smtClean="0"/>
          </a:p>
          <a:p>
            <a:endParaRPr lang="zh-TW" altLang="en-US" dirty="0" smtClean="0"/>
          </a:p>
          <a:p>
            <a:r>
              <a:rPr lang="zh-TW" altLang="en-US" dirty="0" smtClean="0"/>
              <a:t>自動微分</a:t>
            </a:r>
            <a:r>
              <a:rPr lang="en-US" altLang="zh-TW" dirty="0" smtClean="0"/>
              <a:t>(Automatic Differentiation)</a:t>
            </a:r>
            <a:r>
              <a:rPr lang="zh-TW" altLang="en-US" dirty="0" smtClean="0"/>
              <a:t>：梯度計算、優化</a:t>
            </a:r>
            <a:r>
              <a:rPr lang="en-US" altLang="zh-TW" dirty="0" smtClean="0"/>
              <a:t>(Optimization)</a:t>
            </a:r>
            <a:r>
              <a:rPr lang="zh-TW" altLang="en-US" dirty="0" smtClean="0"/>
              <a:t>、神經網路梯度下降求解，不管是</a:t>
            </a:r>
            <a:r>
              <a:rPr lang="en-US" altLang="zh-TW" dirty="0" smtClean="0"/>
              <a:t>TensorFlow</a:t>
            </a:r>
            <a:r>
              <a:rPr lang="zh-TW" altLang="en-US" dirty="0" smtClean="0"/>
              <a:t>或</a:t>
            </a:r>
            <a:r>
              <a:rPr lang="en-US" altLang="zh-TW" dirty="0" smtClean="0"/>
              <a:t>PyTorch</a:t>
            </a:r>
            <a:r>
              <a:rPr lang="zh-TW" altLang="en-US" dirty="0" smtClean="0"/>
              <a:t>都提供自動微分功能，神經網路才能找到最佳解。</a:t>
            </a:r>
            <a:endParaRPr lang="en-US" altLang="zh-TW" dirty="0" smtClean="0"/>
          </a:p>
          <a:p>
            <a:endParaRPr lang="zh-TW" altLang="en-US" dirty="0" smtClean="0"/>
          </a:p>
          <a:p>
            <a:r>
              <a:rPr lang="zh-TW" altLang="en-US" dirty="0" smtClean="0"/>
              <a:t>各式神經層：包括</a:t>
            </a:r>
            <a:r>
              <a:rPr lang="en-US" altLang="zh-TW" dirty="0" smtClean="0"/>
              <a:t>Dense</a:t>
            </a:r>
            <a:r>
              <a:rPr lang="zh-TW" altLang="en-US" dirty="0" smtClean="0"/>
              <a:t>、卷積</a:t>
            </a:r>
            <a:r>
              <a:rPr lang="en-US" altLang="zh-TW" dirty="0" smtClean="0"/>
              <a:t>(Conv1D</a:t>
            </a:r>
            <a:r>
              <a:rPr lang="zh-TW" altLang="en-US" dirty="0" smtClean="0"/>
              <a:t>、</a:t>
            </a:r>
            <a:r>
              <a:rPr lang="en-US" altLang="zh-TW" dirty="0" smtClean="0"/>
              <a:t>Conv2D</a:t>
            </a:r>
            <a:r>
              <a:rPr lang="zh-TW" altLang="en-US" dirty="0" smtClean="0"/>
              <a:t>、</a:t>
            </a:r>
            <a:r>
              <a:rPr lang="en-US" altLang="zh-TW" dirty="0" smtClean="0"/>
              <a:t>Conv3D)</a:t>
            </a:r>
            <a:r>
              <a:rPr lang="zh-TW" altLang="en-US" dirty="0" smtClean="0"/>
              <a:t>、循環神經層</a:t>
            </a:r>
            <a:r>
              <a:rPr lang="en-US" altLang="zh-TW" dirty="0" smtClean="0"/>
              <a:t>(RNN</a:t>
            </a:r>
            <a:r>
              <a:rPr lang="zh-TW" altLang="en-US" dirty="0" smtClean="0"/>
              <a:t>、</a:t>
            </a:r>
            <a:r>
              <a:rPr lang="en-US" altLang="zh-TW" dirty="0" smtClean="0"/>
              <a:t>LSTM</a:t>
            </a:r>
            <a:r>
              <a:rPr lang="zh-TW" altLang="en-US" dirty="0" smtClean="0"/>
              <a:t>、</a:t>
            </a:r>
            <a:r>
              <a:rPr lang="en-US" altLang="zh-TW" dirty="0" smtClean="0"/>
              <a:t>GRU)</a:t>
            </a:r>
            <a:r>
              <a:rPr lang="zh-TW" altLang="en-US" dirty="0" smtClean="0"/>
              <a:t>等。</a:t>
            </a:r>
            <a:endParaRPr lang="en-US" altLang="zh-TW" dirty="0" smtClean="0"/>
          </a:p>
          <a:p>
            <a:endParaRPr lang="zh-TW" altLang="en-US" dirty="0" smtClean="0"/>
          </a:p>
          <a:p>
            <a:r>
              <a:rPr lang="zh-TW" altLang="en-US" dirty="0" smtClean="0"/>
              <a:t>神經網路：以各種神經層構建的網路模型，其中還包括各式的</a:t>
            </a:r>
            <a:r>
              <a:rPr lang="en-US" altLang="zh-TW" dirty="0" smtClean="0"/>
              <a:t>Activation Function</a:t>
            </a:r>
            <a:r>
              <a:rPr lang="zh-TW" altLang="en-US" dirty="0" smtClean="0"/>
              <a:t>、損失函數</a:t>
            </a:r>
            <a:r>
              <a:rPr lang="en-US" altLang="zh-TW" dirty="0" smtClean="0"/>
              <a:t>(Loss Function)</a:t>
            </a:r>
            <a:r>
              <a:rPr lang="zh-TW" altLang="en-US" dirty="0" smtClean="0"/>
              <a:t>、優化器</a:t>
            </a:r>
            <a:r>
              <a:rPr lang="en-US" altLang="zh-TW" dirty="0" smtClean="0"/>
              <a:t>(Optimizer)</a:t>
            </a:r>
            <a:r>
              <a:rPr lang="zh-TW" altLang="en-US" dirty="0" smtClean="0"/>
              <a:t>、效能衡量指標</a:t>
            </a:r>
            <a:r>
              <a:rPr lang="en-US" altLang="zh-TW" dirty="0" smtClean="0"/>
              <a:t>(Metrics)</a:t>
            </a:r>
            <a:r>
              <a:rPr lang="zh-TW" altLang="en-US" dirty="0" smtClean="0"/>
              <a:t>，模型又分為順序模型</a:t>
            </a:r>
            <a:r>
              <a:rPr lang="en-US" altLang="zh-TW" dirty="0" smtClean="0"/>
              <a:t>(Sequential model)</a:t>
            </a:r>
            <a:r>
              <a:rPr lang="zh-TW" altLang="en-US" dirty="0" smtClean="0"/>
              <a:t>及</a:t>
            </a:r>
            <a:r>
              <a:rPr lang="en-US" altLang="zh-TW" dirty="0" smtClean="0"/>
              <a:t>Functional API</a:t>
            </a:r>
            <a:r>
              <a:rPr lang="zh-TW" altLang="en-US" dirty="0" smtClean="0"/>
              <a:t>。</a:t>
            </a:r>
            <a:endParaRPr lang="zh-TW" altLang="en-US" dirty="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 smtClean="0"/>
              <a:t>以 </a:t>
            </a:r>
            <a:r>
              <a:rPr lang="en-US" altLang="zh-TW" b="1" dirty="0" smtClean="0"/>
              <a:t>Keras </a:t>
            </a:r>
            <a:r>
              <a:rPr lang="zh-TW" altLang="en-US" b="1" dirty="0" smtClean="0"/>
              <a:t>為核心，整合其他工具</a:t>
            </a:r>
            <a:endParaRPr lang="zh-TW" altLang="en-US" b="1" dirty="0"/>
          </a:p>
        </p:txBody>
      </p:sp>
      <p:sp>
        <p:nvSpPr>
          <p:cNvPr id="3" name="圖片版面配置區 2"/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4" name="圖片版面配置區 3"/>
          <p:cNvSpPr>
            <a:spLocks noGrp="1"/>
          </p:cNvSpPr>
          <p:nvPr>
            <p:ph type="pic" sz="quarter" idx="15"/>
          </p:nvPr>
        </p:nvSpPr>
        <p:spPr/>
      </p:sp>
      <p:pic>
        <p:nvPicPr>
          <p:cNvPr id="5" name="圖片 4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85918" y="1785932"/>
            <a:ext cx="5274310" cy="2817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學習路徑</a:t>
            </a:r>
            <a:endParaRPr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zh-TW" altLang="en-US" dirty="0" smtClean="0"/>
              <a:t>張量</a:t>
            </a:r>
            <a:r>
              <a:rPr lang="en-US" altLang="zh-TW" dirty="0" smtClean="0"/>
              <a:t>(Tensor)</a:t>
            </a:r>
            <a:r>
              <a:rPr lang="zh-TW" altLang="en-US" dirty="0" smtClean="0"/>
              <a:t>運算：包括向量、矩陣的運算。</a:t>
            </a:r>
            <a:endParaRPr lang="en-US" altLang="zh-TW" dirty="0" smtClean="0"/>
          </a:p>
          <a:p>
            <a:endParaRPr lang="zh-TW" altLang="en-US" dirty="0" smtClean="0"/>
          </a:p>
          <a:p>
            <a:r>
              <a:rPr lang="zh-TW" altLang="en-US" dirty="0" smtClean="0"/>
              <a:t>自動微分</a:t>
            </a:r>
            <a:r>
              <a:rPr lang="en-US" altLang="zh-TW" dirty="0" smtClean="0"/>
              <a:t>(Automatic Differentiation)</a:t>
            </a:r>
            <a:r>
              <a:rPr lang="zh-TW" altLang="en-US" dirty="0" smtClean="0"/>
              <a:t>：梯度計算、優化</a:t>
            </a:r>
            <a:r>
              <a:rPr lang="en-US" altLang="zh-TW" dirty="0" smtClean="0"/>
              <a:t>(Optimization)</a:t>
            </a:r>
            <a:r>
              <a:rPr lang="zh-TW" altLang="en-US" dirty="0" smtClean="0"/>
              <a:t>、神經網路梯度下降求解，不管是</a:t>
            </a:r>
            <a:r>
              <a:rPr lang="en-US" altLang="zh-TW" dirty="0" smtClean="0"/>
              <a:t>TensorFlow</a:t>
            </a:r>
            <a:r>
              <a:rPr lang="zh-TW" altLang="en-US" dirty="0" smtClean="0"/>
              <a:t>或</a:t>
            </a:r>
            <a:r>
              <a:rPr lang="en-US" altLang="zh-TW" dirty="0" smtClean="0"/>
              <a:t>PyTorch</a:t>
            </a:r>
            <a:r>
              <a:rPr lang="zh-TW" altLang="en-US" dirty="0" smtClean="0"/>
              <a:t>都提供自動微分功能，神經網路才能找到最佳解。</a:t>
            </a:r>
            <a:endParaRPr lang="en-US" altLang="zh-TW" dirty="0" smtClean="0"/>
          </a:p>
          <a:p>
            <a:endParaRPr lang="zh-TW" altLang="en-US" dirty="0" smtClean="0"/>
          </a:p>
          <a:p>
            <a:r>
              <a:rPr lang="zh-TW" altLang="en-US" dirty="0" smtClean="0">
                <a:solidFill>
                  <a:srgbClr val="FF0000"/>
                </a:solidFill>
              </a:rPr>
              <a:t>各式神經層：包括</a:t>
            </a:r>
            <a:r>
              <a:rPr lang="en-US" altLang="zh-TW" dirty="0" smtClean="0">
                <a:solidFill>
                  <a:srgbClr val="FF0000"/>
                </a:solidFill>
              </a:rPr>
              <a:t>Dense</a:t>
            </a:r>
            <a:r>
              <a:rPr lang="zh-TW" altLang="en-US" dirty="0" smtClean="0">
                <a:solidFill>
                  <a:srgbClr val="FF0000"/>
                </a:solidFill>
              </a:rPr>
              <a:t>、卷積</a:t>
            </a:r>
            <a:r>
              <a:rPr lang="en-US" altLang="zh-TW" dirty="0" smtClean="0">
                <a:solidFill>
                  <a:srgbClr val="FF0000"/>
                </a:solidFill>
              </a:rPr>
              <a:t>(Conv1D</a:t>
            </a:r>
            <a:r>
              <a:rPr lang="zh-TW" altLang="en-US" dirty="0" smtClean="0">
                <a:solidFill>
                  <a:srgbClr val="FF0000"/>
                </a:solidFill>
              </a:rPr>
              <a:t>、</a:t>
            </a:r>
            <a:r>
              <a:rPr lang="en-US" altLang="zh-TW" dirty="0" smtClean="0">
                <a:solidFill>
                  <a:srgbClr val="FF0000"/>
                </a:solidFill>
              </a:rPr>
              <a:t>Conv2D</a:t>
            </a:r>
            <a:r>
              <a:rPr lang="zh-TW" altLang="en-US" dirty="0" smtClean="0">
                <a:solidFill>
                  <a:srgbClr val="FF0000"/>
                </a:solidFill>
              </a:rPr>
              <a:t>、</a:t>
            </a:r>
            <a:r>
              <a:rPr lang="en-US" altLang="zh-TW" dirty="0" smtClean="0">
                <a:solidFill>
                  <a:srgbClr val="FF0000"/>
                </a:solidFill>
              </a:rPr>
              <a:t>Conv3D)</a:t>
            </a:r>
            <a:r>
              <a:rPr lang="zh-TW" altLang="en-US" dirty="0" smtClean="0">
                <a:solidFill>
                  <a:srgbClr val="FF0000"/>
                </a:solidFill>
              </a:rPr>
              <a:t>、循環神經層</a:t>
            </a:r>
            <a:r>
              <a:rPr lang="en-US" altLang="zh-TW" dirty="0" smtClean="0">
                <a:solidFill>
                  <a:srgbClr val="FF0000"/>
                </a:solidFill>
              </a:rPr>
              <a:t>(RNN</a:t>
            </a:r>
            <a:r>
              <a:rPr lang="zh-TW" altLang="en-US" dirty="0" smtClean="0">
                <a:solidFill>
                  <a:srgbClr val="FF0000"/>
                </a:solidFill>
              </a:rPr>
              <a:t>、</a:t>
            </a:r>
            <a:r>
              <a:rPr lang="en-US" altLang="zh-TW" dirty="0" smtClean="0">
                <a:solidFill>
                  <a:srgbClr val="FF0000"/>
                </a:solidFill>
              </a:rPr>
              <a:t>LSTM</a:t>
            </a:r>
            <a:r>
              <a:rPr lang="zh-TW" altLang="en-US" dirty="0" smtClean="0">
                <a:solidFill>
                  <a:srgbClr val="FF0000"/>
                </a:solidFill>
              </a:rPr>
              <a:t>、</a:t>
            </a:r>
            <a:r>
              <a:rPr lang="en-US" altLang="zh-TW" dirty="0" smtClean="0">
                <a:solidFill>
                  <a:srgbClr val="FF0000"/>
                </a:solidFill>
              </a:rPr>
              <a:t>GRU)</a:t>
            </a:r>
            <a:r>
              <a:rPr lang="zh-TW" altLang="en-US" dirty="0" smtClean="0">
                <a:solidFill>
                  <a:srgbClr val="FF0000"/>
                </a:solidFill>
              </a:rPr>
              <a:t>等。</a:t>
            </a:r>
            <a:endParaRPr lang="en-US" altLang="zh-TW" dirty="0" smtClean="0">
              <a:solidFill>
                <a:srgbClr val="FF0000"/>
              </a:solidFill>
            </a:endParaRPr>
          </a:p>
          <a:p>
            <a:endParaRPr lang="zh-TW" altLang="en-US" dirty="0" smtClean="0"/>
          </a:p>
          <a:p>
            <a:r>
              <a:rPr lang="zh-TW" altLang="en-US" dirty="0" smtClean="0"/>
              <a:t>神經網路：以各種神經層構建的網路模型，其中還包括各式的</a:t>
            </a:r>
            <a:r>
              <a:rPr lang="en-US" altLang="zh-TW" dirty="0" smtClean="0"/>
              <a:t>Activation Function</a:t>
            </a:r>
            <a:r>
              <a:rPr lang="zh-TW" altLang="en-US" dirty="0" smtClean="0"/>
              <a:t>、損失函數</a:t>
            </a:r>
            <a:r>
              <a:rPr lang="en-US" altLang="zh-TW" dirty="0" smtClean="0"/>
              <a:t>(Loss Function)</a:t>
            </a:r>
            <a:r>
              <a:rPr lang="zh-TW" altLang="en-US" dirty="0" smtClean="0"/>
              <a:t>、優化器</a:t>
            </a:r>
            <a:r>
              <a:rPr lang="en-US" altLang="zh-TW" dirty="0" smtClean="0"/>
              <a:t>(Optimizer)</a:t>
            </a:r>
            <a:r>
              <a:rPr lang="zh-TW" altLang="en-US" dirty="0" smtClean="0"/>
              <a:t>、效能衡量指標</a:t>
            </a:r>
            <a:r>
              <a:rPr lang="en-US" altLang="zh-TW" dirty="0" smtClean="0"/>
              <a:t>(Metrics)</a:t>
            </a:r>
            <a:r>
              <a:rPr lang="zh-TW" altLang="en-US" dirty="0" smtClean="0"/>
              <a:t>，模型又分為順序模型</a:t>
            </a:r>
            <a:r>
              <a:rPr lang="en-US" altLang="zh-TW" dirty="0" smtClean="0"/>
              <a:t>(Sequential model)</a:t>
            </a:r>
            <a:r>
              <a:rPr lang="zh-TW" altLang="en-US" dirty="0" smtClean="0"/>
              <a:t>及</a:t>
            </a:r>
            <a:r>
              <a:rPr lang="en-US" altLang="zh-TW" dirty="0" smtClean="0"/>
              <a:t>Functional API</a:t>
            </a:r>
            <a:r>
              <a:rPr lang="zh-TW" altLang="en-US" dirty="0" smtClean="0"/>
              <a:t>。</a:t>
            </a:r>
            <a:endParaRPr lang="zh-TW" altLang="en-US" dirty="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神經層</a:t>
            </a:r>
            <a:r>
              <a:rPr lang="en-US" dirty="0" smtClean="0"/>
              <a:t>(Neural Network Layer)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722591" y="1304925"/>
            <a:ext cx="5713105" cy="3451225"/>
          </a:xfrm>
          <a:prstGeom prst="rect">
            <a:avLst/>
          </a:prstGeom>
          <a:noFill/>
          <a:ln w="3175" cmpd="sng">
            <a:solidFill>
              <a:srgbClr val="000000"/>
            </a:solidFill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TensorFlow/Keras</a:t>
            </a:r>
            <a:r>
              <a:rPr lang="zh-TW" altLang="en-US" dirty="0" smtClean="0"/>
              <a:t>提供數十種神經層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lvl="0"/>
            <a:r>
              <a:rPr lang="zh-TW" altLang="en-US" dirty="0" smtClean="0"/>
              <a:t>神經層類別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核心類別</a:t>
            </a:r>
            <a:r>
              <a:rPr lang="en-US" dirty="0" smtClean="0"/>
              <a:t>(Core Layer)</a:t>
            </a:r>
            <a:endParaRPr lang="zh-TW" altLang="en-US" dirty="0" smtClean="0"/>
          </a:p>
          <a:p>
            <a:pPr lvl="1"/>
            <a:r>
              <a:rPr lang="zh-TW" altLang="en-US" dirty="0" smtClean="0"/>
              <a:t>捲積層</a:t>
            </a:r>
            <a:r>
              <a:rPr lang="en-US" dirty="0" smtClean="0"/>
              <a:t>(</a:t>
            </a:r>
            <a:r>
              <a:rPr lang="en-US" dirty="0" err="1" smtClean="0"/>
              <a:t>Convolutional</a:t>
            </a:r>
            <a:r>
              <a:rPr lang="en-US" dirty="0" smtClean="0"/>
              <a:t> Layer)</a:t>
            </a:r>
            <a:endParaRPr lang="zh-TW" altLang="en-US" dirty="0" smtClean="0"/>
          </a:p>
          <a:p>
            <a:pPr lvl="1"/>
            <a:r>
              <a:rPr lang="zh-TW" altLang="en-US" dirty="0" smtClean="0"/>
              <a:t>池化層</a:t>
            </a:r>
            <a:r>
              <a:rPr lang="en-US" dirty="0" smtClean="0"/>
              <a:t>(Pooling Layer)</a:t>
            </a:r>
            <a:endParaRPr lang="zh-TW" altLang="en-US" dirty="0" smtClean="0"/>
          </a:p>
          <a:p>
            <a:pPr lvl="1"/>
            <a:r>
              <a:rPr lang="zh-TW" altLang="en-US" dirty="0" smtClean="0"/>
              <a:t>循環層</a:t>
            </a:r>
            <a:r>
              <a:rPr lang="en-US" dirty="0" smtClean="0"/>
              <a:t>(Recurrent Layer)</a:t>
            </a:r>
            <a:endParaRPr lang="zh-TW" altLang="en-US" dirty="0" smtClean="0"/>
          </a:p>
          <a:p>
            <a:pPr lvl="1"/>
            <a:r>
              <a:rPr lang="zh-TW" altLang="en-US" dirty="0" smtClean="0"/>
              <a:t>前置處理層</a:t>
            </a:r>
            <a:r>
              <a:rPr lang="en-US" dirty="0" smtClean="0"/>
              <a:t>(Preprocessing layer)</a:t>
            </a:r>
          </a:p>
          <a:p>
            <a:pPr lvl="1"/>
            <a:r>
              <a:rPr lang="zh-TW" altLang="en-US" dirty="0" smtClean="0">
                <a:solidFill>
                  <a:srgbClr val="FF0000"/>
                </a:solidFill>
              </a:rPr>
              <a:t>還可以自訂神經層</a:t>
            </a:r>
            <a:r>
              <a:rPr lang="en-US" dirty="0" smtClean="0">
                <a:solidFill>
                  <a:srgbClr val="FF0000"/>
                </a:solidFill>
              </a:rPr>
              <a:t>(Custom layer)</a:t>
            </a:r>
            <a:endParaRPr lang="zh-TW" altLang="en-US" dirty="0" smtClean="0">
              <a:solidFill>
                <a:srgbClr val="FF0000"/>
              </a:solidFill>
            </a:endParaRPr>
          </a:p>
          <a:p>
            <a:endParaRPr lang="en-US" dirty="0" smtClean="0"/>
          </a:p>
          <a:p>
            <a:endParaRPr lang="en-US" altLang="zh-TW" dirty="0" smtClean="0"/>
          </a:p>
          <a:p>
            <a:r>
              <a:rPr lang="en-US" u="sng" dirty="0" smtClean="0">
                <a:hlinkClick r:id="rId2"/>
              </a:rPr>
              <a:t>https://keras.io/api/layers/</a:t>
            </a:r>
            <a:endParaRPr lang="zh-TW" altLang="en-US" dirty="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實作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03_1_</a:t>
            </a:r>
            <a:r>
              <a:rPr lang="zh-TW" altLang="en-US" dirty="0" smtClean="0"/>
              <a:t>張量運算</a:t>
            </a:r>
            <a:r>
              <a:rPr lang="en-US" altLang="zh-TW" dirty="0" smtClean="0"/>
              <a:t>.</a:t>
            </a:r>
            <a:r>
              <a:rPr lang="en-US" altLang="zh-TW" dirty="0" err="1" smtClean="0"/>
              <a:t>ipynb</a:t>
            </a:r>
            <a:endParaRPr lang="en-US" altLang="zh-TW" dirty="0" smtClean="0"/>
          </a:p>
          <a:p>
            <a:r>
              <a:rPr lang="en-US" altLang="zh-TW" dirty="0" smtClean="0"/>
              <a:t>03_2_</a:t>
            </a:r>
            <a:r>
              <a:rPr lang="zh-TW" altLang="en-US" dirty="0" smtClean="0"/>
              <a:t>自動微分</a:t>
            </a:r>
            <a:r>
              <a:rPr lang="en-US" altLang="zh-TW" dirty="0" smtClean="0"/>
              <a:t>.</a:t>
            </a:r>
            <a:r>
              <a:rPr lang="en-US" altLang="zh-TW" dirty="0" err="1" smtClean="0"/>
              <a:t>ipynb</a:t>
            </a:r>
            <a:endParaRPr lang="en-US" altLang="zh-TW" dirty="0" smtClean="0"/>
          </a:p>
          <a:p>
            <a:r>
              <a:rPr lang="en-US" altLang="zh-TW" dirty="0" smtClean="0"/>
              <a:t>03_3_</a:t>
            </a:r>
            <a:r>
              <a:rPr lang="zh-TW" altLang="en-US" dirty="0" smtClean="0"/>
              <a:t>簡單線性迴歸</a:t>
            </a:r>
            <a:r>
              <a:rPr lang="en-US" altLang="zh-TW" dirty="0" smtClean="0"/>
              <a:t>.</a:t>
            </a:r>
            <a:r>
              <a:rPr lang="en-US" altLang="zh-TW" dirty="0" err="1" smtClean="0"/>
              <a:t>ipynb</a:t>
            </a:r>
            <a:endParaRPr lang="en-US" altLang="zh-TW" dirty="0" smtClean="0"/>
          </a:p>
          <a:p>
            <a:r>
              <a:rPr lang="en-US" altLang="zh-TW" dirty="0" smtClean="0"/>
              <a:t>03_4_</a:t>
            </a:r>
            <a:r>
              <a:rPr lang="zh-TW" altLang="en-US" dirty="0" smtClean="0"/>
              <a:t>簡單的完全連階層</a:t>
            </a:r>
            <a:r>
              <a:rPr lang="en-US" altLang="zh-TW" dirty="0" smtClean="0"/>
              <a:t>.</a:t>
            </a:r>
            <a:r>
              <a:rPr lang="en-US" altLang="zh-TW" dirty="0" err="1" smtClean="0"/>
              <a:t>ipynb</a:t>
            </a:r>
            <a:endParaRPr lang="zh-TW" altLang="en-US" dirty="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第二篇 </a:t>
            </a:r>
            <a:r>
              <a:rPr lang="en-US" altLang="zh-TW" dirty="0" smtClean="0"/>
              <a:t>TensorFlow</a:t>
            </a:r>
            <a:r>
              <a:rPr lang="zh-TW" altLang="en-US" dirty="0" smtClean="0"/>
              <a:t>基礎篇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第三章 </a:t>
            </a:r>
            <a:r>
              <a:rPr lang="en-US" dirty="0" smtClean="0"/>
              <a:t>TensorFlow </a:t>
            </a:r>
            <a:r>
              <a:rPr lang="zh-TW" altLang="en-US" dirty="0" smtClean="0"/>
              <a:t>架構與主要功能</a:t>
            </a:r>
            <a:endParaRPr lang="en-US" altLang="zh-TW" dirty="0" smtClean="0"/>
          </a:p>
          <a:p>
            <a:pPr lvl="0"/>
            <a:r>
              <a:rPr lang="zh-TW" altLang="en-US" dirty="0" smtClean="0">
                <a:solidFill>
                  <a:srgbClr val="FF0000"/>
                </a:solidFill>
              </a:rPr>
              <a:t>第四章 神經網路的理解與實作</a:t>
            </a:r>
          </a:p>
          <a:p>
            <a:pPr lvl="0"/>
            <a:r>
              <a:rPr lang="zh-TW" altLang="en-US" dirty="0" smtClean="0"/>
              <a:t>第五章 </a:t>
            </a:r>
            <a:r>
              <a:rPr lang="en-US" dirty="0" smtClean="0"/>
              <a:t>TensorFlow</a:t>
            </a:r>
            <a:r>
              <a:rPr lang="zh-TW" altLang="en-US" dirty="0" smtClean="0"/>
              <a:t>其他常用指令</a:t>
            </a:r>
          </a:p>
          <a:p>
            <a:pPr lvl="0"/>
            <a:r>
              <a:rPr lang="zh-TW" altLang="en-US" dirty="0" smtClean="0"/>
              <a:t>第六章 卷積神經網路</a:t>
            </a:r>
            <a:r>
              <a:rPr lang="en-US" dirty="0" smtClean="0"/>
              <a:t>(CNN)</a:t>
            </a:r>
            <a:endParaRPr lang="zh-TW" altLang="en-US" dirty="0" smtClean="0"/>
          </a:p>
          <a:p>
            <a:pPr lvl="0"/>
            <a:r>
              <a:rPr lang="zh-TW" altLang="en-US" dirty="0" smtClean="0"/>
              <a:t>第七章 預先訓練的模型</a:t>
            </a:r>
            <a:r>
              <a:rPr lang="en-US" dirty="0" smtClean="0"/>
              <a:t>(Pre-trained Model)</a:t>
            </a:r>
            <a:endParaRPr lang="zh-TW" altLang="en-US" dirty="0" smtClean="0"/>
          </a:p>
          <a:p>
            <a:endParaRPr lang="zh-TW" altLang="en-US" dirty="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撰寫第一支神經網路程式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手寫阿拉伯數字辨識</a:t>
            </a:r>
            <a:endParaRPr lang="zh-TW" altLang="en-US" dirty="0"/>
          </a:p>
        </p:txBody>
      </p:sp>
      <p:pic>
        <p:nvPicPr>
          <p:cNvPr id="4" name="圖片 3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28662" y="1928808"/>
            <a:ext cx="5274310" cy="2553246"/>
          </a:xfrm>
          <a:prstGeom prst="rect">
            <a:avLst/>
          </a:prstGeom>
          <a:noFill/>
          <a:ln w="3810">
            <a:solidFill>
              <a:schemeClr val="tx1"/>
            </a:solidFill>
            <a:miter lim="800000"/>
            <a:headEnd/>
            <a:tailEnd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/>
          </p:cNvPicPr>
          <p:nvPr>
            <p:ph idx="4294967295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285852" y="500048"/>
            <a:ext cx="6024562" cy="3451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實作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04_01_</a:t>
            </a:r>
            <a:r>
              <a:rPr lang="zh-TW" altLang="en-US" dirty="0" smtClean="0"/>
              <a:t>手寫阿拉伯數字辨識</a:t>
            </a:r>
            <a:r>
              <a:rPr lang="en-US" altLang="zh-TW" dirty="0" smtClean="0"/>
              <a:t>.</a:t>
            </a:r>
            <a:r>
              <a:rPr lang="en-US" altLang="zh-TW" dirty="0" err="1" smtClean="0"/>
              <a:t>ipynb</a:t>
            </a:r>
            <a:endParaRPr lang="en-US" altLang="zh-TW" dirty="0" smtClean="0"/>
          </a:p>
          <a:p>
            <a:r>
              <a:rPr lang="en-US" altLang="zh-TW" dirty="0" smtClean="0"/>
              <a:t>04_02_</a:t>
            </a:r>
            <a:r>
              <a:rPr lang="zh-TW" altLang="en-US" dirty="0" smtClean="0"/>
              <a:t>手寫阿拉伯數字辨識</a:t>
            </a:r>
            <a:r>
              <a:rPr lang="en-US" altLang="zh-TW" dirty="0" smtClean="0"/>
              <a:t>_</a:t>
            </a:r>
            <a:r>
              <a:rPr lang="zh-TW" altLang="en-US" dirty="0" smtClean="0"/>
              <a:t>完整版</a:t>
            </a:r>
            <a:r>
              <a:rPr lang="en-US" altLang="zh-TW" dirty="0" smtClean="0"/>
              <a:t>.</a:t>
            </a:r>
            <a:r>
              <a:rPr lang="en-US" altLang="zh-TW" dirty="0" err="1" smtClean="0"/>
              <a:t>ipynb</a:t>
            </a:r>
            <a:endParaRPr lang="zh-TW" altLang="en-US" dirty="0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完全連接層</a:t>
            </a:r>
            <a:r>
              <a:rPr lang="en-US" dirty="0" smtClean="0"/>
              <a:t>(Dense)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上一層的輸出均連接至下一層每一個神經元。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43042" y="1928808"/>
            <a:ext cx="5649778" cy="2684466"/>
          </a:xfrm>
          <a:prstGeom prst="rect">
            <a:avLst/>
          </a:prstGeom>
          <a:noFill/>
          <a:ln w="3175" cmpd="sng">
            <a:solidFill>
              <a:srgbClr val="000000"/>
            </a:solidFill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Dense</a:t>
            </a:r>
            <a:r>
              <a:rPr lang="zh-TW" altLang="en-US" dirty="0" smtClean="0"/>
              <a:t>神經層的參數說明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lvl="0"/>
            <a:r>
              <a:rPr lang="en-US" dirty="0" smtClean="0"/>
              <a:t>units</a:t>
            </a:r>
            <a:r>
              <a:rPr lang="zh-TW" altLang="en-US" dirty="0" smtClean="0"/>
              <a:t>：輸出神經元個數。</a:t>
            </a:r>
          </a:p>
          <a:p>
            <a:pPr lvl="0"/>
            <a:r>
              <a:rPr lang="en-US" dirty="0" smtClean="0"/>
              <a:t>activation</a:t>
            </a:r>
            <a:r>
              <a:rPr lang="zh-TW" altLang="en-US" dirty="0" smtClean="0"/>
              <a:t>：指定要使用</a:t>
            </a:r>
            <a:r>
              <a:rPr lang="en-US" dirty="0" smtClean="0"/>
              <a:t>activation function</a:t>
            </a:r>
            <a:r>
              <a:rPr lang="zh-TW" altLang="en-US" dirty="0" smtClean="0"/>
              <a:t>，也可以獨立使用</a:t>
            </a:r>
            <a:r>
              <a:rPr lang="en-US" dirty="0" smtClean="0"/>
              <a:t>activation layer</a:t>
            </a:r>
            <a:r>
              <a:rPr lang="zh-TW" altLang="en-US" dirty="0" smtClean="0"/>
              <a:t>。</a:t>
            </a:r>
          </a:p>
          <a:p>
            <a:pPr lvl="0"/>
            <a:r>
              <a:rPr lang="en-US" dirty="0" err="1" smtClean="0"/>
              <a:t>use_bias</a:t>
            </a:r>
            <a:r>
              <a:rPr lang="zh-TW" altLang="en-US" dirty="0" smtClean="0"/>
              <a:t>：權重參數估計是否要含偏差項。</a:t>
            </a:r>
          </a:p>
          <a:p>
            <a:pPr lvl="0"/>
            <a:r>
              <a:rPr lang="en-US" dirty="0" err="1" smtClean="0"/>
              <a:t>bias_initializer</a:t>
            </a:r>
            <a:r>
              <a:rPr lang="zh-TW" altLang="en-US" dirty="0" smtClean="0"/>
              <a:t>：偏差初始值。</a:t>
            </a:r>
          </a:p>
          <a:p>
            <a:pPr lvl="0"/>
            <a:r>
              <a:rPr lang="en-US" dirty="0" err="1" smtClean="0"/>
              <a:t>kernel_initializer</a:t>
            </a:r>
            <a:r>
              <a:rPr lang="zh-TW" altLang="en-US" dirty="0" smtClean="0"/>
              <a:t>：權重初始值，預設值是</a:t>
            </a:r>
            <a:r>
              <a:rPr lang="en-US" dirty="0" err="1" smtClean="0"/>
              <a:t>glorot_uniform</a:t>
            </a:r>
            <a:r>
              <a:rPr lang="zh-TW" altLang="en-US" dirty="0" smtClean="0"/>
              <a:t>，它是均勻分配的隨機亂數。</a:t>
            </a:r>
          </a:p>
          <a:p>
            <a:pPr lvl="0"/>
            <a:r>
              <a:rPr lang="en-US" dirty="0" err="1" smtClean="0"/>
              <a:t>kernel_regularizer</a:t>
            </a:r>
            <a:r>
              <a:rPr lang="zh-TW" altLang="en-US" dirty="0" smtClean="0"/>
              <a:t>：權重是否要使用防止過度擬合的正則函數</a:t>
            </a:r>
            <a:r>
              <a:rPr lang="en-US" dirty="0" smtClean="0"/>
              <a:t>(</a:t>
            </a:r>
            <a:r>
              <a:rPr lang="en-US" dirty="0" err="1" smtClean="0"/>
              <a:t>regularizer</a:t>
            </a:r>
            <a:r>
              <a:rPr lang="en-US" dirty="0" smtClean="0"/>
              <a:t>)</a:t>
            </a:r>
            <a:r>
              <a:rPr lang="zh-TW" altLang="en-US" dirty="0" smtClean="0"/>
              <a:t>，預設值是無，也可設為</a:t>
            </a:r>
            <a:r>
              <a:rPr lang="en-US" dirty="0" smtClean="0"/>
              <a:t>L1</a:t>
            </a:r>
            <a:r>
              <a:rPr lang="zh-TW" altLang="en-US" dirty="0" smtClean="0"/>
              <a:t>或</a:t>
            </a:r>
            <a:r>
              <a:rPr lang="en-US" dirty="0" smtClean="0"/>
              <a:t>L2</a:t>
            </a:r>
            <a:r>
              <a:rPr lang="zh-TW" altLang="en-US" dirty="0" smtClean="0"/>
              <a:t>。</a:t>
            </a:r>
          </a:p>
          <a:p>
            <a:pPr lvl="0"/>
            <a:r>
              <a:rPr lang="en-US" dirty="0" err="1" smtClean="0"/>
              <a:t>bias_regularizer</a:t>
            </a:r>
            <a:r>
              <a:rPr lang="zh-TW" altLang="en-US" dirty="0" smtClean="0"/>
              <a:t>：偏差是否要使用防止過度擬合的正則函數，預設值是無，也可設為</a:t>
            </a:r>
            <a:r>
              <a:rPr lang="en-US" dirty="0" smtClean="0"/>
              <a:t>L1</a:t>
            </a:r>
            <a:r>
              <a:rPr lang="zh-TW" altLang="en-US" dirty="0" smtClean="0"/>
              <a:t>或</a:t>
            </a:r>
            <a:r>
              <a:rPr lang="en-US" dirty="0" smtClean="0"/>
              <a:t>L2</a:t>
            </a:r>
            <a:r>
              <a:rPr lang="zh-TW" altLang="en-US" dirty="0" smtClean="0"/>
              <a:t>。</a:t>
            </a:r>
          </a:p>
          <a:p>
            <a:pPr lvl="0"/>
            <a:r>
              <a:rPr lang="en-US" dirty="0" err="1" smtClean="0"/>
              <a:t>activity_regularize</a:t>
            </a:r>
            <a:r>
              <a:rPr lang="zh-TW" altLang="en-US" dirty="0" smtClean="0"/>
              <a:t>：</a:t>
            </a:r>
            <a:r>
              <a:rPr lang="en-US" dirty="0" smtClean="0"/>
              <a:t>activation function</a:t>
            </a:r>
            <a:r>
              <a:rPr lang="zh-TW" altLang="en-US" dirty="0" smtClean="0"/>
              <a:t>是否要使用防止過度擬合的正則函數，預設值是無，也可設為</a:t>
            </a:r>
            <a:r>
              <a:rPr lang="en-US" dirty="0" smtClean="0"/>
              <a:t>L1</a:t>
            </a:r>
            <a:r>
              <a:rPr lang="zh-TW" altLang="en-US" dirty="0" smtClean="0"/>
              <a:t>或</a:t>
            </a:r>
            <a:r>
              <a:rPr lang="en-US" dirty="0" smtClean="0"/>
              <a:t>L2</a:t>
            </a:r>
            <a:r>
              <a:rPr lang="zh-TW" altLang="en-US" dirty="0" smtClean="0"/>
              <a:t>。</a:t>
            </a:r>
          </a:p>
          <a:p>
            <a:pPr lvl="0"/>
            <a:r>
              <a:rPr lang="en-US" dirty="0" err="1" smtClean="0"/>
              <a:t>kernel_constraint</a:t>
            </a:r>
            <a:r>
              <a:rPr lang="zh-TW" altLang="en-US" dirty="0" smtClean="0"/>
              <a:t>：權重是否有限制範圍。</a:t>
            </a:r>
          </a:p>
          <a:p>
            <a:pPr lvl="0"/>
            <a:r>
              <a:rPr lang="en-US" dirty="0" err="1" smtClean="0"/>
              <a:t>bias_constraint</a:t>
            </a:r>
            <a:r>
              <a:rPr lang="zh-TW" altLang="en-US" dirty="0" smtClean="0"/>
              <a:t>：偏差是否有限制範圍。</a:t>
            </a:r>
          </a:p>
          <a:p>
            <a:endParaRPr lang="zh-TW" altLang="en-US" dirty="0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Dropout Layer</a:t>
            </a:r>
            <a:endParaRPr lang="zh-TW" altLang="en-US" dirty="0"/>
          </a:p>
        </p:txBody>
      </p:sp>
      <p:pic>
        <p:nvPicPr>
          <p:cNvPr id="4" name="內容版面配置區 3" descr="4.1.02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643174" y="2285998"/>
            <a:ext cx="3815726" cy="189955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2500298" y="1428742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TW" altLang="en-US" dirty="0"/>
              <a:t>在每一</a:t>
            </a:r>
            <a:r>
              <a:rPr lang="en-US" dirty="0"/>
              <a:t>epoch/step</a:t>
            </a:r>
            <a:r>
              <a:rPr lang="zh-TW" altLang="en-US" dirty="0"/>
              <a:t>訓練時，會隨機丟棄設定比例的輸入神經元，避免過度擬</a:t>
            </a:r>
            <a:r>
              <a:rPr lang="zh-TW" altLang="en-US" dirty="0" smtClean="0"/>
              <a:t>合。</a:t>
            </a:r>
            <a:endParaRPr lang="zh-TW" altLang="en-US" dirty="0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FashionMnist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程式幾乎不用修改。</a:t>
            </a:r>
            <a:endParaRPr lang="en-US" altLang="zh-TW" dirty="0" smtClean="0"/>
          </a:p>
        </p:txBody>
      </p:sp>
      <p:pic>
        <p:nvPicPr>
          <p:cNvPr id="5122" name="Picture 2" descr="https://cdn-images-1.medium.com/max/900/1*yq2a2Iwms35TuaPqrUeTsA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00100" y="2000246"/>
            <a:ext cx="3653795" cy="254973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實作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04_03_FashionMnist_</a:t>
            </a:r>
            <a:r>
              <a:rPr lang="zh-TW" altLang="en-US" dirty="0" smtClean="0"/>
              <a:t>實驗</a:t>
            </a:r>
            <a:r>
              <a:rPr lang="en-US" altLang="zh-TW" dirty="0" smtClean="0"/>
              <a:t>.</a:t>
            </a:r>
            <a:r>
              <a:rPr lang="en-US" altLang="zh-TW" dirty="0" err="1" smtClean="0"/>
              <a:t>ipynb</a:t>
            </a:r>
            <a:endParaRPr lang="zh-TW" altLang="en-US" dirty="0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實驗 </a:t>
            </a:r>
            <a:r>
              <a:rPr lang="en-US" altLang="zh-TW" dirty="0" smtClean="0"/>
              <a:t>1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lvl="0"/>
            <a:r>
              <a:rPr lang="zh-TW" altLang="en-US" dirty="0" smtClean="0"/>
              <a:t>模型結構為什麼要設計成兩層</a:t>
            </a:r>
            <a:r>
              <a:rPr lang="en-US" dirty="0" smtClean="0"/>
              <a:t>Dense</a:t>
            </a:r>
            <a:r>
              <a:rPr lang="zh-TW" altLang="en-US" dirty="0" smtClean="0"/>
              <a:t>？更多層準確率會提高嗎？</a:t>
            </a:r>
          </a:p>
          <a:p>
            <a:pPr lvl="0"/>
            <a:r>
              <a:rPr lang="zh-TW" altLang="en-US" dirty="0" smtClean="0"/>
              <a:t>第一層</a:t>
            </a:r>
            <a:r>
              <a:rPr lang="en-US" dirty="0" smtClean="0"/>
              <a:t>Dense</a:t>
            </a:r>
            <a:r>
              <a:rPr lang="zh-TW" altLang="en-US" dirty="0" smtClean="0"/>
              <a:t>輸出為什麼要設為</a:t>
            </a:r>
            <a:r>
              <a:rPr lang="en-US" dirty="0" smtClean="0"/>
              <a:t>128</a:t>
            </a:r>
            <a:r>
              <a:rPr lang="zh-TW" altLang="en-US" dirty="0" smtClean="0"/>
              <a:t>？設為其他值會有何影響？</a:t>
            </a:r>
          </a:p>
          <a:p>
            <a:pPr lvl="0"/>
            <a:r>
              <a:rPr lang="zh-TW" altLang="en-US" dirty="0" smtClean="0"/>
              <a:t>目前第一層</a:t>
            </a:r>
            <a:r>
              <a:rPr lang="en-US" dirty="0" smtClean="0"/>
              <a:t>Dense </a:t>
            </a:r>
            <a:r>
              <a:rPr lang="zh-TW" altLang="en-US" dirty="0" smtClean="0"/>
              <a:t>的</a:t>
            </a:r>
            <a:r>
              <a:rPr lang="en-US" dirty="0" smtClean="0"/>
              <a:t>Activation Function</a:t>
            </a:r>
            <a:r>
              <a:rPr lang="zh-TW" altLang="en-US" dirty="0" smtClean="0"/>
              <a:t>設為</a:t>
            </a:r>
            <a:r>
              <a:rPr lang="en-US" dirty="0" err="1" smtClean="0"/>
              <a:t>relu</a:t>
            </a:r>
            <a:r>
              <a:rPr lang="zh-TW" altLang="en-US" dirty="0" smtClean="0"/>
              <a:t>，代表什麼意義？設為其他值又會有何不同？</a:t>
            </a:r>
          </a:p>
          <a:p>
            <a:pPr lvl="0"/>
            <a:r>
              <a:rPr lang="zh-TW" altLang="en-US" dirty="0" smtClean="0"/>
              <a:t>優化器</a:t>
            </a:r>
            <a:r>
              <a:rPr lang="en-US" dirty="0" smtClean="0"/>
              <a:t>(optimizer)</a:t>
            </a:r>
            <a:r>
              <a:rPr lang="zh-TW" altLang="en-US" dirty="0" smtClean="0"/>
              <a:t>、損失函數</a:t>
            </a:r>
            <a:r>
              <a:rPr lang="en-US" dirty="0" smtClean="0"/>
              <a:t>(loss)</a:t>
            </a:r>
            <a:r>
              <a:rPr lang="zh-TW" altLang="en-US" dirty="0" smtClean="0"/>
              <a:t>、效能衡量指標</a:t>
            </a:r>
            <a:r>
              <a:rPr lang="en-US" dirty="0" smtClean="0"/>
              <a:t>(metrics)</a:t>
            </a:r>
            <a:r>
              <a:rPr lang="zh-TW" altLang="en-US" dirty="0" smtClean="0"/>
              <a:t>有哪些選擇？設為其他值會有何影響？</a:t>
            </a:r>
          </a:p>
          <a:p>
            <a:pPr lvl="0"/>
            <a:r>
              <a:rPr lang="en-US" dirty="0" smtClean="0"/>
              <a:t>Dropout</a:t>
            </a:r>
            <a:r>
              <a:rPr lang="zh-TW" altLang="en-US" dirty="0" smtClean="0"/>
              <a:t>比例為</a:t>
            </a:r>
            <a:r>
              <a:rPr lang="en-US" dirty="0" smtClean="0"/>
              <a:t>0.2</a:t>
            </a:r>
            <a:r>
              <a:rPr lang="zh-TW" altLang="en-US" dirty="0" smtClean="0"/>
              <a:t>，設為其他值會更好嗎？</a:t>
            </a:r>
          </a:p>
          <a:p>
            <a:endParaRPr lang="zh-TW" altLang="en-US" dirty="0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實驗 </a:t>
            </a:r>
            <a:r>
              <a:rPr lang="en-US" altLang="zh-TW" dirty="0" smtClean="0"/>
              <a:t>2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lvl="0"/>
            <a:r>
              <a:rPr lang="zh-TW" altLang="en-US" dirty="0" smtClean="0"/>
              <a:t>影像為單色灰階，若是彩色可以辨識嗎？怎麼修改？</a:t>
            </a:r>
          </a:p>
          <a:p>
            <a:pPr lvl="0"/>
            <a:r>
              <a:rPr lang="zh-TW" altLang="en-US" dirty="0" smtClean="0"/>
              <a:t>執行週期</a:t>
            </a:r>
            <a:r>
              <a:rPr lang="en-US" dirty="0" smtClean="0"/>
              <a:t>(epoch)</a:t>
            </a:r>
            <a:r>
              <a:rPr lang="zh-TW" altLang="en-US" dirty="0" smtClean="0"/>
              <a:t>設為</a:t>
            </a:r>
            <a:r>
              <a:rPr lang="en-US" dirty="0" smtClean="0"/>
              <a:t>5</a:t>
            </a:r>
            <a:r>
              <a:rPr lang="zh-TW" altLang="en-US" dirty="0" smtClean="0"/>
              <a:t>，設為其他值會更好嗎？</a:t>
            </a:r>
          </a:p>
          <a:p>
            <a:pPr lvl="0"/>
            <a:r>
              <a:rPr lang="zh-TW" altLang="en-US" dirty="0" smtClean="0"/>
              <a:t>準確率可以達到</a:t>
            </a:r>
            <a:r>
              <a:rPr lang="en-US" dirty="0" smtClean="0"/>
              <a:t>100% </a:t>
            </a:r>
            <a:r>
              <a:rPr lang="zh-TW" altLang="en-US" dirty="0" smtClean="0"/>
              <a:t>嗎？這樣企業才可以安心導入。</a:t>
            </a:r>
          </a:p>
          <a:p>
            <a:pPr lvl="0"/>
            <a:r>
              <a:rPr lang="zh-TW" altLang="en-US" dirty="0" smtClean="0"/>
              <a:t>如果要辨識其他物件，程式要修改那些地方？</a:t>
            </a:r>
          </a:p>
          <a:p>
            <a:pPr lvl="0"/>
            <a:r>
              <a:rPr lang="zh-TW" altLang="en-US" dirty="0" smtClean="0"/>
              <a:t>如果要辨識多個數字，例如輸入</a:t>
            </a:r>
            <a:r>
              <a:rPr lang="en-US" dirty="0" smtClean="0"/>
              <a:t>4</a:t>
            </a:r>
            <a:r>
              <a:rPr lang="zh-TW" altLang="en-US" dirty="0" smtClean="0"/>
              <a:t>位數，要如何辨識？</a:t>
            </a:r>
          </a:p>
          <a:p>
            <a:pPr lvl="0"/>
            <a:r>
              <a:rPr lang="zh-TW" altLang="en-US" dirty="0" smtClean="0"/>
              <a:t>希望了解更詳細的相關資訊，有哪些資源可以參閱？</a:t>
            </a:r>
          </a:p>
          <a:p>
            <a:endParaRPr lang="zh-TW" altLang="en-US" dirty="0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實作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04_03_</a:t>
            </a:r>
            <a:r>
              <a:rPr lang="zh-TW" altLang="en-US" dirty="0" smtClean="0"/>
              <a:t>手寫阿拉伯數字辨識</a:t>
            </a:r>
            <a:r>
              <a:rPr lang="en-US" altLang="zh-TW" dirty="0" smtClean="0"/>
              <a:t>_</a:t>
            </a:r>
            <a:r>
              <a:rPr lang="zh-TW" altLang="en-US" dirty="0" smtClean="0"/>
              <a:t>實驗</a:t>
            </a:r>
            <a:r>
              <a:rPr lang="en-US" altLang="zh-TW" dirty="0" smtClean="0"/>
              <a:t>1.ipynb</a:t>
            </a:r>
          </a:p>
          <a:p>
            <a:r>
              <a:rPr lang="en-US" altLang="zh-TW" dirty="0" smtClean="0"/>
              <a:t>04_03_</a:t>
            </a:r>
            <a:r>
              <a:rPr lang="zh-TW" altLang="en-US" dirty="0" smtClean="0"/>
              <a:t>手寫阿拉伯數字辨識</a:t>
            </a:r>
            <a:r>
              <a:rPr lang="en-US" altLang="zh-TW" dirty="0" smtClean="0"/>
              <a:t>_</a:t>
            </a:r>
            <a:r>
              <a:rPr lang="zh-TW" altLang="en-US" dirty="0" smtClean="0"/>
              <a:t>實驗</a:t>
            </a:r>
            <a:r>
              <a:rPr lang="en-US" altLang="zh-TW" dirty="0" smtClean="0"/>
              <a:t>2.ipynb</a:t>
            </a:r>
          </a:p>
          <a:p>
            <a:r>
              <a:rPr lang="en-US" altLang="zh-TW" dirty="0" smtClean="0"/>
              <a:t>04_03_</a:t>
            </a:r>
            <a:r>
              <a:rPr lang="zh-TW" altLang="en-US" dirty="0" smtClean="0"/>
              <a:t>手寫阿拉伯數字辨識</a:t>
            </a:r>
            <a:r>
              <a:rPr lang="en-US" altLang="zh-TW" dirty="0" smtClean="0"/>
              <a:t>_</a:t>
            </a:r>
            <a:r>
              <a:rPr lang="zh-TW" altLang="en-US" dirty="0" smtClean="0"/>
              <a:t>實驗</a:t>
            </a:r>
            <a:r>
              <a:rPr lang="en-US" altLang="zh-TW" dirty="0" smtClean="0"/>
              <a:t>3.ipynb</a:t>
            </a:r>
          </a:p>
          <a:p>
            <a:r>
              <a:rPr lang="en-US" altLang="zh-TW" dirty="0" smtClean="0"/>
              <a:t>04_03_</a:t>
            </a:r>
            <a:r>
              <a:rPr lang="zh-TW" altLang="en-US" dirty="0" smtClean="0"/>
              <a:t>手寫阿拉伯數字辨識</a:t>
            </a:r>
            <a:r>
              <a:rPr lang="en-US" altLang="zh-TW" dirty="0" smtClean="0"/>
              <a:t>_</a:t>
            </a:r>
            <a:r>
              <a:rPr lang="zh-TW" altLang="en-US" dirty="0" smtClean="0"/>
              <a:t>實驗</a:t>
            </a:r>
            <a:r>
              <a:rPr lang="en-US" altLang="zh-TW" dirty="0" smtClean="0"/>
              <a:t>4.ipynb</a:t>
            </a:r>
          </a:p>
          <a:p>
            <a:r>
              <a:rPr lang="en-US" altLang="zh-TW" dirty="0" smtClean="0"/>
              <a:t>04_03_</a:t>
            </a:r>
            <a:r>
              <a:rPr lang="zh-TW" altLang="en-US" dirty="0" smtClean="0"/>
              <a:t>手寫阿拉伯數字辨識</a:t>
            </a:r>
            <a:r>
              <a:rPr lang="en-US" altLang="zh-TW" dirty="0" smtClean="0"/>
              <a:t>_</a:t>
            </a:r>
            <a:r>
              <a:rPr lang="zh-TW" altLang="en-US" dirty="0" smtClean="0"/>
              <a:t>實驗</a:t>
            </a:r>
            <a:r>
              <a:rPr lang="en-US" altLang="zh-TW" dirty="0" smtClean="0"/>
              <a:t>5.ipynb</a:t>
            </a:r>
          </a:p>
          <a:p>
            <a:r>
              <a:rPr lang="en-US" altLang="zh-TW" dirty="0" smtClean="0"/>
              <a:t>04_03_</a:t>
            </a:r>
            <a:r>
              <a:rPr lang="zh-TW" altLang="en-US" dirty="0" smtClean="0"/>
              <a:t>手寫阿拉伯數字辨識</a:t>
            </a:r>
            <a:r>
              <a:rPr lang="en-US" altLang="zh-TW" dirty="0" smtClean="0"/>
              <a:t>_</a:t>
            </a:r>
            <a:r>
              <a:rPr lang="zh-TW" altLang="en-US" dirty="0" smtClean="0"/>
              <a:t>實驗</a:t>
            </a:r>
            <a:r>
              <a:rPr lang="en-US" altLang="zh-TW" dirty="0" smtClean="0"/>
              <a:t>6.ipynb</a:t>
            </a:r>
          </a:p>
          <a:p>
            <a:endParaRPr lang="zh-TW" altLang="en-US" dirty="0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學習路徑</a:t>
            </a:r>
            <a:endParaRPr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zh-TW" altLang="en-US" dirty="0" smtClean="0"/>
              <a:t>張量</a:t>
            </a:r>
            <a:r>
              <a:rPr lang="en-US" altLang="zh-TW" dirty="0" smtClean="0"/>
              <a:t>(Tensor)</a:t>
            </a:r>
            <a:r>
              <a:rPr lang="zh-TW" altLang="en-US" dirty="0" smtClean="0"/>
              <a:t>運算：包括向量、矩陣的運算。</a:t>
            </a:r>
            <a:endParaRPr lang="en-US" altLang="zh-TW" dirty="0" smtClean="0"/>
          </a:p>
          <a:p>
            <a:endParaRPr lang="zh-TW" altLang="en-US" dirty="0" smtClean="0"/>
          </a:p>
          <a:p>
            <a:r>
              <a:rPr lang="zh-TW" altLang="en-US" dirty="0" smtClean="0"/>
              <a:t>自動微分</a:t>
            </a:r>
            <a:r>
              <a:rPr lang="en-US" altLang="zh-TW" dirty="0" smtClean="0"/>
              <a:t>(Automatic Differentiation)</a:t>
            </a:r>
            <a:r>
              <a:rPr lang="zh-TW" altLang="en-US" dirty="0" smtClean="0"/>
              <a:t>：梯度計算、優化</a:t>
            </a:r>
            <a:r>
              <a:rPr lang="en-US" altLang="zh-TW" dirty="0" smtClean="0"/>
              <a:t>(Optimization)</a:t>
            </a:r>
            <a:r>
              <a:rPr lang="zh-TW" altLang="en-US" dirty="0" smtClean="0"/>
              <a:t>、神經網路梯度下降求解，不管是</a:t>
            </a:r>
            <a:r>
              <a:rPr lang="en-US" altLang="zh-TW" dirty="0" smtClean="0"/>
              <a:t>TensorFlow</a:t>
            </a:r>
            <a:r>
              <a:rPr lang="zh-TW" altLang="en-US" dirty="0" smtClean="0"/>
              <a:t>或</a:t>
            </a:r>
            <a:r>
              <a:rPr lang="en-US" altLang="zh-TW" dirty="0" smtClean="0"/>
              <a:t>PyTorch</a:t>
            </a:r>
            <a:r>
              <a:rPr lang="zh-TW" altLang="en-US" dirty="0" smtClean="0"/>
              <a:t>都提供自動微分功能，神經網路才能找到最佳解。</a:t>
            </a:r>
            <a:endParaRPr lang="en-US" altLang="zh-TW" dirty="0" smtClean="0"/>
          </a:p>
          <a:p>
            <a:endParaRPr lang="zh-TW" altLang="en-US" dirty="0" smtClean="0"/>
          </a:p>
          <a:p>
            <a:r>
              <a:rPr lang="zh-TW" altLang="en-US" dirty="0" smtClean="0"/>
              <a:t>各式神經層：包括</a:t>
            </a:r>
            <a:r>
              <a:rPr lang="en-US" altLang="zh-TW" dirty="0" smtClean="0"/>
              <a:t>Dense</a:t>
            </a:r>
            <a:r>
              <a:rPr lang="zh-TW" altLang="en-US" dirty="0" smtClean="0"/>
              <a:t>、卷積</a:t>
            </a:r>
            <a:r>
              <a:rPr lang="en-US" altLang="zh-TW" dirty="0" smtClean="0"/>
              <a:t>(Conv1D</a:t>
            </a:r>
            <a:r>
              <a:rPr lang="zh-TW" altLang="en-US" dirty="0" smtClean="0"/>
              <a:t>、</a:t>
            </a:r>
            <a:r>
              <a:rPr lang="en-US" altLang="zh-TW" dirty="0" smtClean="0"/>
              <a:t>Conv2D</a:t>
            </a:r>
            <a:r>
              <a:rPr lang="zh-TW" altLang="en-US" dirty="0" smtClean="0"/>
              <a:t>、</a:t>
            </a:r>
            <a:r>
              <a:rPr lang="en-US" altLang="zh-TW" dirty="0" smtClean="0"/>
              <a:t>Conv3D)</a:t>
            </a:r>
            <a:r>
              <a:rPr lang="zh-TW" altLang="en-US" dirty="0" smtClean="0"/>
              <a:t>、循環神經層</a:t>
            </a:r>
            <a:r>
              <a:rPr lang="en-US" altLang="zh-TW" dirty="0" smtClean="0"/>
              <a:t>(RNN</a:t>
            </a:r>
            <a:r>
              <a:rPr lang="zh-TW" altLang="en-US" dirty="0" smtClean="0"/>
              <a:t>、</a:t>
            </a:r>
            <a:r>
              <a:rPr lang="en-US" altLang="zh-TW" dirty="0" smtClean="0"/>
              <a:t>LSTM</a:t>
            </a:r>
            <a:r>
              <a:rPr lang="zh-TW" altLang="en-US" dirty="0" smtClean="0"/>
              <a:t>、</a:t>
            </a:r>
            <a:r>
              <a:rPr lang="en-US" altLang="zh-TW" dirty="0" smtClean="0"/>
              <a:t>GRU)</a:t>
            </a:r>
            <a:r>
              <a:rPr lang="zh-TW" altLang="en-US" dirty="0" smtClean="0"/>
              <a:t>等。</a:t>
            </a:r>
            <a:endParaRPr lang="en-US" altLang="zh-TW" dirty="0" smtClean="0"/>
          </a:p>
          <a:p>
            <a:endParaRPr lang="zh-TW" altLang="en-US" dirty="0" smtClean="0"/>
          </a:p>
          <a:p>
            <a:r>
              <a:rPr lang="zh-TW" altLang="en-US" dirty="0" smtClean="0">
                <a:solidFill>
                  <a:srgbClr val="FF0000"/>
                </a:solidFill>
              </a:rPr>
              <a:t>神經網路：以各種神經層構建的網路模型，其中還包括各式的</a:t>
            </a:r>
            <a:r>
              <a:rPr lang="en-US" altLang="zh-TW" dirty="0" smtClean="0">
                <a:solidFill>
                  <a:srgbClr val="FF0000"/>
                </a:solidFill>
              </a:rPr>
              <a:t>Activation Function</a:t>
            </a:r>
            <a:r>
              <a:rPr lang="zh-TW" altLang="en-US" dirty="0" smtClean="0">
                <a:solidFill>
                  <a:srgbClr val="FF0000"/>
                </a:solidFill>
              </a:rPr>
              <a:t>、損失函數</a:t>
            </a:r>
            <a:r>
              <a:rPr lang="en-US" altLang="zh-TW" dirty="0" smtClean="0">
                <a:solidFill>
                  <a:srgbClr val="FF0000"/>
                </a:solidFill>
              </a:rPr>
              <a:t>(Loss Function)</a:t>
            </a:r>
            <a:r>
              <a:rPr lang="zh-TW" altLang="en-US" dirty="0" smtClean="0">
                <a:solidFill>
                  <a:srgbClr val="FF0000"/>
                </a:solidFill>
              </a:rPr>
              <a:t>、優化器</a:t>
            </a:r>
            <a:r>
              <a:rPr lang="en-US" altLang="zh-TW" dirty="0" smtClean="0">
                <a:solidFill>
                  <a:srgbClr val="FF0000"/>
                </a:solidFill>
              </a:rPr>
              <a:t>(Optimizer)</a:t>
            </a:r>
            <a:r>
              <a:rPr lang="zh-TW" altLang="en-US" dirty="0" smtClean="0">
                <a:solidFill>
                  <a:srgbClr val="FF0000"/>
                </a:solidFill>
              </a:rPr>
              <a:t>、效能衡量指標</a:t>
            </a:r>
            <a:r>
              <a:rPr lang="en-US" altLang="zh-TW" dirty="0" smtClean="0">
                <a:solidFill>
                  <a:srgbClr val="FF0000"/>
                </a:solidFill>
              </a:rPr>
              <a:t>(Metrics)</a:t>
            </a:r>
            <a:r>
              <a:rPr lang="zh-TW" altLang="en-US" dirty="0" smtClean="0">
                <a:solidFill>
                  <a:srgbClr val="FF0000"/>
                </a:solidFill>
              </a:rPr>
              <a:t>，模型又分為順序模型</a:t>
            </a:r>
            <a:r>
              <a:rPr lang="en-US" altLang="zh-TW" dirty="0" smtClean="0">
                <a:solidFill>
                  <a:srgbClr val="FF0000"/>
                </a:solidFill>
              </a:rPr>
              <a:t>(Sequential model)</a:t>
            </a:r>
            <a:r>
              <a:rPr lang="zh-TW" altLang="en-US" dirty="0" smtClean="0">
                <a:solidFill>
                  <a:srgbClr val="FF0000"/>
                </a:solidFill>
              </a:rPr>
              <a:t>及</a:t>
            </a:r>
            <a:r>
              <a:rPr lang="en-US" altLang="zh-TW" dirty="0" smtClean="0">
                <a:solidFill>
                  <a:srgbClr val="FF0000"/>
                </a:solidFill>
              </a:rPr>
              <a:t>Functional API</a:t>
            </a:r>
            <a:r>
              <a:rPr lang="zh-TW" altLang="en-US" dirty="0" smtClean="0">
                <a:solidFill>
                  <a:srgbClr val="FF0000"/>
                </a:solidFill>
              </a:rPr>
              <a:t>。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428860" y="1500180"/>
            <a:ext cx="3689350" cy="3183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第三波優勢</a:t>
            </a:r>
            <a:endParaRPr lang="zh-TW" altLang="en-US" dirty="0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Keras</a:t>
            </a:r>
            <a:r>
              <a:rPr lang="zh-TW" altLang="en-US" dirty="0" smtClean="0"/>
              <a:t>模型種類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6339" y="1305232"/>
            <a:ext cx="3401281" cy="3451120"/>
          </a:xfrm>
        </p:spPr>
        <p:txBody>
          <a:bodyPr/>
          <a:lstStyle/>
          <a:p>
            <a:r>
              <a:rPr lang="en-US" dirty="0" smtClean="0"/>
              <a:t>Sequential model</a:t>
            </a:r>
          </a:p>
        </p:txBody>
      </p:sp>
      <p:sp>
        <p:nvSpPr>
          <p:cNvPr id="4" name="內容版面配置區 2"/>
          <p:cNvSpPr txBox="1">
            <a:spLocks/>
          </p:cNvSpPr>
          <p:nvPr/>
        </p:nvSpPr>
        <p:spPr>
          <a:xfrm>
            <a:off x="4929190" y="1357304"/>
            <a:ext cx="3401281" cy="34511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標楷體" pitchFamily="65" charset="-120"/>
                <a:ea typeface="標楷體" pitchFamily="65" charset="-120"/>
                <a:cs typeface="+mn-cs"/>
              </a:rPr>
              <a:t>Functional API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標楷體" pitchFamily="65" charset="-120"/>
              <a:ea typeface="標楷體" pitchFamily="65" charset="-120"/>
              <a:cs typeface="+mn-cs"/>
            </a:endParaRPr>
          </a:p>
        </p:txBody>
      </p:sp>
      <p:pic>
        <p:nvPicPr>
          <p:cNvPr id="90114" name="Picture 2" descr="multi_input_and_output_model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714744" y="2214560"/>
            <a:ext cx="5267325" cy="2238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011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28662" y="1857370"/>
            <a:ext cx="1384303" cy="28421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激勵函數</a:t>
            </a:r>
            <a:r>
              <a:rPr lang="en-US" dirty="0" smtClean="0"/>
              <a:t>(Activation Functions)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u="sng" dirty="0" smtClean="0">
                <a:hlinkClick r:id="rId2"/>
              </a:rPr>
              <a:t>https://keras.io/api/layers/activations/</a:t>
            </a:r>
            <a:endParaRPr lang="en-US" u="sng" dirty="0" smtClean="0"/>
          </a:p>
          <a:p>
            <a:r>
              <a:rPr lang="zh-TW" altLang="en-US" dirty="0" smtClean="0">
                <a:hlinkClick r:id="rId3"/>
              </a:rPr>
              <a:t>維基百科</a:t>
            </a:r>
            <a:r>
              <a:rPr lang="zh-TW" altLang="en-US" dirty="0" smtClean="0"/>
              <a:t>：</a:t>
            </a:r>
            <a:endParaRPr lang="zh-TW" altLang="en-US" dirty="0"/>
          </a:p>
        </p:txBody>
      </p:sp>
      <p:pic>
        <p:nvPicPr>
          <p:cNvPr id="91138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714612" y="1857370"/>
            <a:ext cx="5267334" cy="30957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實作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04_08_Activation_Function.ipynb</a:t>
            </a:r>
            <a:endParaRPr lang="zh-TW" altLang="en-US" dirty="0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神經網路優化求解的過程 </a:t>
            </a:r>
            <a:r>
              <a:rPr lang="en-US" altLang="zh-TW" dirty="0" smtClean="0"/>
              <a:t>-- </a:t>
            </a:r>
            <a:r>
              <a:rPr lang="zh-TW" altLang="en-US" dirty="0" smtClean="0"/>
              <a:t>梯度下降法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384470" y="1304925"/>
            <a:ext cx="6389348" cy="3451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橢圓形圖說文字 4"/>
          <p:cNvSpPr/>
          <p:nvPr/>
        </p:nvSpPr>
        <p:spPr>
          <a:xfrm>
            <a:off x="7715272" y="2571750"/>
            <a:ext cx="1214446" cy="571504"/>
          </a:xfrm>
          <a:prstGeom prst="wedgeEllipseCallout">
            <a:avLst>
              <a:gd name="adj1" fmla="val -141188"/>
              <a:gd name="adj2" fmla="val -46590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Here</a:t>
            </a:r>
            <a:endParaRPr lang="zh-TW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損失函數</a:t>
            </a:r>
            <a:r>
              <a:rPr lang="en-US" dirty="0" smtClean="0"/>
              <a:t>(Loss Functions)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又稱為目標函數</a:t>
            </a:r>
            <a:r>
              <a:rPr lang="en-US" dirty="0" smtClean="0"/>
              <a:t>(Objective Function)</a:t>
            </a:r>
            <a:r>
              <a:rPr lang="zh-TW" altLang="en-US" dirty="0" smtClean="0"/>
              <a:t>、成本函數</a:t>
            </a:r>
            <a:r>
              <a:rPr lang="en-US" dirty="0" smtClean="0"/>
              <a:t>(Cost Function)</a:t>
            </a:r>
            <a:r>
              <a:rPr lang="zh-TW" altLang="en-US" dirty="0" smtClean="0"/>
              <a:t>，模型以預測總誤差最小化為目標。</a:t>
            </a:r>
            <a:endParaRPr lang="en-US" altLang="zh-TW" dirty="0" smtClean="0"/>
          </a:p>
          <a:p>
            <a:r>
              <a:rPr lang="en-US" u="sng" dirty="0" smtClean="0">
                <a:hlinkClick r:id="rId2"/>
              </a:rPr>
              <a:t>https://zh.wikipedia.org/wiki/Hinge_loss</a:t>
            </a:r>
            <a:endParaRPr lang="zh-TW" altLang="en-US" dirty="0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實作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04_09_Loss_Function.ipynb</a:t>
            </a:r>
            <a:endParaRPr lang="zh-TW" altLang="en-US" dirty="0"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神經網路優化求解的過程 </a:t>
            </a:r>
            <a:r>
              <a:rPr lang="en-US" altLang="zh-TW" dirty="0" smtClean="0"/>
              <a:t>-- </a:t>
            </a:r>
            <a:r>
              <a:rPr lang="zh-TW" altLang="en-US" dirty="0" smtClean="0"/>
              <a:t>梯度下降法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384470" y="1304925"/>
            <a:ext cx="6389348" cy="3451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橢圓形圖說文字 4"/>
          <p:cNvSpPr/>
          <p:nvPr/>
        </p:nvSpPr>
        <p:spPr>
          <a:xfrm>
            <a:off x="7429520" y="3429006"/>
            <a:ext cx="1214446" cy="571504"/>
          </a:xfrm>
          <a:prstGeom prst="wedgeEllipseCallout">
            <a:avLst>
              <a:gd name="adj1" fmla="val -119513"/>
              <a:gd name="adj2" fmla="val -36893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Here</a:t>
            </a:r>
            <a:endParaRPr lang="zh-TW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優化器</a:t>
            </a:r>
            <a:r>
              <a:rPr lang="en-US" dirty="0" smtClean="0"/>
              <a:t>(Optimizers)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優化器是神經網路中反向傳導的求解方法，著重在兩方面：</a:t>
            </a:r>
          </a:p>
          <a:p>
            <a:pPr lvl="1"/>
            <a:r>
              <a:rPr lang="zh-TW" altLang="en-US" dirty="0" smtClean="0"/>
              <a:t>設定學習率的變化，加速求解的收斂速度。</a:t>
            </a:r>
          </a:p>
          <a:p>
            <a:pPr lvl="1"/>
            <a:r>
              <a:rPr lang="zh-TW" altLang="en-US" dirty="0" smtClean="0"/>
              <a:t>避開馬鞍點</a:t>
            </a:r>
            <a:r>
              <a:rPr lang="en-US" dirty="0" smtClean="0"/>
              <a:t>(Saddle Point)</a:t>
            </a:r>
            <a:r>
              <a:rPr lang="zh-TW" altLang="en-US" dirty="0" smtClean="0"/>
              <a:t>等局部最小值，並且找到全局的最小值</a:t>
            </a:r>
            <a:r>
              <a:rPr lang="en-US" dirty="0" smtClean="0"/>
              <a:t>(Global Minimum)</a:t>
            </a:r>
            <a:r>
              <a:rPr lang="zh-TW" altLang="en-US" dirty="0" smtClean="0"/>
              <a:t>。</a:t>
            </a:r>
          </a:p>
          <a:p>
            <a:r>
              <a:rPr lang="en-US" u="sng" dirty="0" smtClean="0">
                <a:hlinkClick r:id="rId2"/>
              </a:rPr>
              <a:t>https://keras.io/api/optimizers/</a:t>
            </a:r>
            <a:endParaRPr lang="en-US" u="sng" dirty="0" smtClean="0"/>
          </a:p>
          <a:p>
            <a:endParaRPr lang="zh-TW" altLang="en-US" dirty="0"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實作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04_10_Optimizer.ipynb</a:t>
            </a:r>
            <a:endParaRPr lang="zh-TW" altLang="en-US" dirty="0"/>
          </a:p>
        </p:txBody>
      </p:sp>
      <p:pic>
        <p:nvPicPr>
          <p:cNvPr id="92162" name="Picture 2" descr="SGD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85786" y="2143122"/>
            <a:ext cx="3877300" cy="26432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效能衡量指標</a:t>
            </a:r>
            <a:r>
              <a:rPr lang="en-US" dirty="0" smtClean="0"/>
              <a:t>(Metrics)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定義模型優劣的衡量標準。</a:t>
            </a:r>
            <a:endParaRPr lang="en-US" altLang="zh-TW" dirty="0" smtClean="0"/>
          </a:p>
          <a:p>
            <a:r>
              <a:rPr lang="en-US" u="sng" dirty="0" smtClean="0">
                <a:hlinkClick r:id="rId2"/>
              </a:rPr>
              <a:t>https://keras.io/api/metrics/</a:t>
            </a:r>
            <a:endParaRPr lang="en-US" altLang="zh-TW" dirty="0" smtClean="0"/>
          </a:p>
          <a:p>
            <a:endParaRPr lang="zh-TW" altLang="en-US" dirty="0"/>
          </a:p>
        </p:txBody>
      </p:sp>
      <p:pic>
        <p:nvPicPr>
          <p:cNvPr id="9421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14348" y="2428874"/>
            <a:ext cx="3632205" cy="25475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AI</a:t>
            </a:r>
            <a:r>
              <a:rPr lang="zh-TW" altLang="en-US" dirty="0" smtClean="0"/>
              <a:t>的學習地圖</a:t>
            </a:r>
            <a:endParaRPr lang="zh-TW" altLang="en-US" dirty="0"/>
          </a:p>
        </p:txBody>
      </p:sp>
      <p:pic>
        <p:nvPicPr>
          <p:cNvPr id="3" name="Picture 2" descr="What's the difference between Artificial Intelligence (AI), Machine Learning, and Deep Learning? ">
            <a:extLst>
              <a:ext uri="{FF2B5EF4-FFF2-40B4-BE49-F238E27FC236}">
                <a16:creationId xmlns:a16="http://schemas.microsoft.com/office/drawing/2014/main" xmlns="" id="{7087CB1E-0314-495B-8022-48EFC52E49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785918" y="1357304"/>
            <a:ext cx="5600664" cy="3562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混淆矩陣</a:t>
            </a:r>
            <a:r>
              <a:rPr lang="en-US" dirty="0" smtClean="0"/>
              <a:t>(Confusion Matrix)</a:t>
            </a:r>
            <a:endParaRPr lang="zh-TW" altLang="en-US" dirty="0"/>
          </a:p>
        </p:txBody>
      </p:sp>
      <p:pic>
        <p:nvPicPr>
          <p:cNvPr id="9318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176580" y="1304925"/>
            <a:ext cx="6805127" cy="3451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實作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04_11_Metrics.ipynb</a:t>
            </a:r>
            <a:endParaRPr lang="zh-TW" altLang="en-US" dirty="0"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超參數調校</a:t>
            </a:r>
            <a:r>
              <a:rPr lang="en-US" dirty="0" smtClean="0"/>
              <a:t>(</a:t>
            </a:r>
            <a:r>
              <a:rPr lang="en-US" dirty="0" err="1" smtClean="0"/>
              <a:t>Hyperparameter</a:t>
            </a:r>
            <a:r>
              <a:rPr lang="en-US" dirty="0" smtClean="0"/>
              <a:t> Tuning)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研究超參數</a:t>
            </a:r>
            <a:r>
              <a:rPr lang="en-US" dirty="0" smtClean="0"/>
              <a:t>(Hyperparameters)</a:t>
            </a:r>
            <a:r>
              <a:rPr lang="zh-TW" altLang="en-US" dirty="0" smtClean="0"/>
              <a:t>對效能的影響。</a:t>
            </a:r>
            <a:endParaRPr lang="en-US" altLang="zh-TW" dirty="0" smtClean="0"/>
          </a:p>
          <a:p>
            <a:r>
              <a:rPr lang="zh-TW" altLang="en-US" dirty="0" smtClean="0"/>
              <a:t>利用</a:t>
            </a:r>
            <a:r>
              <a:rPr lang="en-US" dirty="0" smtClean="0"/>
              <a:t>Keras Tuner</a:t>
            </a:r>
            <a:r>
              <a:rPr lang="zh-TW" altLang="en-US" dirty="0" smtClean="0"/>
              <a:t>套件找到最佳參數值。</a:t>
            </a:r>
            <a:endParaRPr lang="zh-TW" altLang="en-US" dirty="0"/>
          </a:p>
        </p:txBody>
      </p:sp>
      <p:pic>
        <p:nvPicPr>
          <p:cNvPr id="5" name="圖片 4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28662" y="2428874"/>
            <a:ext cx="5274310" cy="1985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實作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04_04_keras_tuner_</a:t>
            </a:r>
            <a:r>
              <a:rPr lang="zh-TW" altLang="en-US" dirty="0" smtClean="0"/>
              <a:t>超參數調校</a:t>
            </a:r>
            <a:r>
              <a:rPr lang="en-US" altLang="zh-TW" dirty="0" smtClean="0"/>
              <a:t>.</a:t>
            </a:r>
            <a:r>
              <a:rPr lang="en-US" altLang="zh-TW" dirty="0" err="1" smtClean="0"/>
              <a:t>ipynb</a:t>
            </a:r>
            <a:endParaRPr lang="zh-TW" altLang="en-US" dirty="0"/>
          </a:p>
        </p:txBody>
      </p:sp>
      <p:pic>
        <p:nvPicPr>
          <p:cNvPr id="4" name="圖片 3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57224" y="2000246"/>
            <a:ext cx="5274310" cy="2584241"/>
          </a:xfrm>
          <a:prstGeom prst="rect">
            <a:avLst/>
          </a:prstGeom>
          <a:noFill/>
          <a:ln w="3810">
            <a:solidFill>
              <a:schemeClr val="tx1"/>
            </a:solidFill>
            <a:miter lim="800000"/>
            <a:headEnd/>
            <a:tailEnd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第二篇 </a:t>
            </a:r>
            <a:r>
              <a:rPr lang="en-US" altLang="zh-TW" dirty="0" smtClean="0"/>
              <a:t>TensorFlow</a:t>
            </a:r>
            <a:r>
              <a:rPr lang="zh-TW" altLang="en-US" dirty="0" smtClean="0"/>
              <a:t>基礎篇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第三章 </a:t>
            </a:r>
            <a:r>
              <a:rPr lang="en-US" dirty="0" smtClean="0"/>
              <a:t>TensorFlow </a:t>
            </a:r>
            <a:r>
              <a:rPr lang="zh-TW" altLang="en-US" dirty="0" smtClean="0"/>
              <a:t>架構與主要功能</a:t>
            </a:r>
            <a:endParaRPr lang="en-US" altLang="zh-TW" dirty="0" smtClean="0"/>
          </a:p>
          <a:p>
            <a:pPr lvl="0"/>
            <a:r>
              <a:rPr lang="zh-TW" altLang="en-US" dirty="0" smtClean="0"/>
              <a:t>第四章 神經網路的理解與實作</a:t>
            </a:r>
          </a:p>
          <a:p>
            <a:pPr lvl="0"/>
            <a:r>
              <a:rPr lang="zh-TW" altLang="en-US" dirty="0" smtClean="0">
                <a:solidFill>
                  <a:srgbClr val="FF0000"/>
                </a:solidFill>
              </a:rPr>
              <a:t>第五章 </a:t>
            </a:r>
            <a:r>
              <a:rPr lang="en-US" dirty="0" smtClean="0">
                <a:solidFill>
                  <a:srgbClr val="FF0000"/>
                </a:solidFill>
              </a:rPr>
              <a:t>TensorFlow</a:t>
            </a:r>
            <a:r>
              <a:rPr lang="zh-TW" altLang="en-US" dirty="0" smtClean="0">
                <a:solidFill>
                  <a:srgbClr val="FF0000"/>
                </a:solidFill>
              </a:rPr>
              <a:t>其他常用指令</a:t>
            </a:r>
          </a:p>
          <a:p>
            <a:pPr lvl="0"/>
            <a:r>
              <a:rPr lang="zh-TW" altLang="en-US" dirty="0" smtClean="0"/>
              <a:t>第六章 卷積神經網路</a:t>
            </a:r>
            <a:r>
              <a:rPr lang="en-US" dirty="0" smtClean="0"/>
              <a:t>(CNN)</a:t>
            </a:r>
            <a:endParaRPr lang="zh-TW" altLang="en-US" dirty="0" smtClean="0"/>
          </a:p>
          <a:p>
            <a:pPr lvl="0"/>
            <a:r>
              <a:rPr lang="zh-TW" altLang="en-US" dirty="0" smtClean="0"/>
              <a:t>第七章 預先訓練的模型</a:t>
            </a:r>
            <a:r>
              <a:rPr lang="en-US" dirty="0" smtClean="0"/>
              <a:t>(Pre-trained Model)</a:t>
            </a:r>
            <a:endParaRPr lang="zh-TW" altLang="en-US" dirty="0" smtClean="0"/>
          </a:p>
          <a:p>
            <a:endParaRPr lang="zh-TW" altLang="en-US" dirty="0"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TensorFlow</a:t>
            </a:r>
            <a:r>
              <a:rPr lang="zh-TW" altLang="en-US" dirty="0" smtClean="0"/>
              <a:t>其他常用指令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除了建構模型外，</a:t>
            </a:r>
            <a:r>
              <a:rPr lang="en-US" dirty="0" smtClean="0"/>
              <a:t>TensorFlow</a:t>
            </a:r>
            <a:r>
              <a:rPr lang="zh-TW" altLang="en-US" dirty="0" smtClean="0"/>
              <a:t>還貼心地提供各種的工具和指令，方便在程式開發流程中使用，包括前置處理、模型存檔</a:t>
            </a:r>
            <a:r>
              <a:rPr lang="en-US" dirty="0" smtClean="0"/>
              <a:t>/</a:t>
            </a:r>
            <a:r>
              <a:rPr lang="zh-TW" altLang="en-US" dirty="0" smtClean="0"/>
              <a:t>載入</a:t>
            </a:r>
            <a:r>
              <a:rPr lang="en-US" dirty="0" smtClean="0"/>
              <a:t>/</a:t>
            </a:r>
            <a:r>
              <a:rPr lang="zh-TW" altLang="en-US" dirty="0" smtClean="0"/>
              <a:t>繪製、除錯等功能。</a:t>
            </a:r>
            <a:endParaRPr lang="zh-TW" altLang="en-US" dirty="0"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特徵轉換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One-hot encoding</a:t>
            </a:r>
          </a:p>
          <a:p>
            <a:pPr lvl="1"/>
            <a:r>
              <a:rPr lang="en-US" altLang="zh-TW" dirty="0" err="1" smtClean="0"/>
              <a:t>tf.keras.utils.to_categorical</a:t>
            </a:r>
            <a:endParaRPr lang="en-US" altLang="zh-TW" dirty="0" smtClean="0"/>
          </a:p>
          <a:p>
            <a:r>
              <a:rPr lang="zh-TW" altLang="en-US" dirty="0" smtClean="0"/>
              <a:t>常態化</a:t>
            </a:r>
            <a:r>
              <a:rPr lang="en-US" dirty="0" smtClean="0"/>
              <a:t>(Normalization)</a:t>
            </a:r>
            <a:r>
              <a:rPr lang="zh-TW" altLang="en-US" dirty="0" smtClean="0"/>
              <a:t>：將所有資料標準化</a:t>
            </a:r>
            <a:r>
              <a:rPr lang="en-US" dirty="0" smtClean="0"/>
              <a:t>(Standardization)</a:t>
            </a:r>
            <a:r>
              <a:rPr lang="zh-TW" altLang="en-US" dirty="0" smtClean="0"/>
              <a:t>，使資料轉換為標準常態分配</a:t>
            </a:r>
            <a:r>
              <a:rPr lang="en-US" dirty="0" smtClean="0"/>
              <a:t>N(0, 1)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pPr lvl="1"/>
            <a:r>
              <a:rPr lang="en-US" altLang="zh-TW" dirty="0" err="1" smtClean="0"/>
              <a:t>tf.keras.layers.experimental.preprocessing.Normalization</a:t>
            </a:r>
            <a:r>
              <a:rPr lang="en-US" altLang="zh-TW" dirty="0" smtClean="0"/>
              <a:t>()</a:t>
            </a:r>
            <a:endParaRPr lang="zh-TW" altLang="en-US" dirty="0"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實作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05_01_</a:t>
            </a:r>
            <a:r>
              <a:rPr lang="zh-TW" altLang="en-US" dirty="0" smtClean="0"/>
              <a:t>特徵轉換</a:t>
            </a:r>
            <a:r>
              <a:rPr lang="en-US" altLang="zh-TW" dirty="0" smtClean="0"/>
              <a:t>.</a:t>
            </a:r>
            <a:r>
              <a:rPr lang="en-US" altLang="zh-TW" dirty="0" err="1" smtClean="0"/>
              <a:t>ipynb</a:t>
            </a:r>
            <a:endParaRPr lang="zh-TW" altLang="en-US" dirty="0"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模型存檔與載入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存檔內容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權重與模型結構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only</a:t>
            </a:r>
            <a:r>
              <a:rPr lang="zh-TW" altLang="en-US" dirty="0" smtClean="0"/>
              <a:t>權重</a:t>
            </a:r>
            <a:endParaRPr lang="en-US" altLang="zh-TW" dirty="0" smtClean="0"/>
          </a:p>
          <a:p>
            <a:r>
              <a:rPr lang="zh-TW" altLang="en-US" dirty="0" smtClean="0"/>
              <a:t>存檔方式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單檔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目錄</a:t>
            </a:r>
            <a:endParaRPr lang="en-US" altLang="zh-TW" dirty="0" smtClean="0"/>
          </a:p>
          <a:p>
            <a:endParaRPr lang="zh-TW" altLang="en-US" dirty="0"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實作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05_02_</a:t>
            </a:r>
            <a:r>
              <a:rPr lang="zh-TW" altLang="en-US" dirty="0" smtClean="0"/>
              <a:t>模型存檔與載入</a:t>
            </a:r>
            <a:r>
              <a:rPr lang="en-US" altLang="zh-TW" dirty="0" smtClean="0"/>
              <a:t>.</a:t>
            </a:r>
            <a:r>
              <a:rPr lang="en-US" altLang="zh-TW" dirty="0" err="1" smtClean="0"/>
              <a:t>ipynb</a:t>
            </a:r>
            <a:endParaRPr lang="zh-TW" alt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機器學習</a:t>
            </a:r>
            <a:r>
              <a:rPr lang="en-US" dirty="0" smtClean="0"/>
              <a:t>(Machine Learning)</a:t>
            </a:r>
            <a:r>
              <a:rPr lang="zh-TW" altLang="en-US" dirty="0" smtClean="0"/>
              <a:t> 分類</a:t>
            </a:r>
            <a:endParaRPr lang="zh-TW" altLang="en-US" dirty="0"/>
          </a:p>
        </p:txBody>
      </p:sp>
      <p:pic>
        <p:nvPicPr>
          <p:cNvPr id="3" name="圖片 2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14414" y="1643056"/>
            <a:ext cx="6280493" cy="25867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模型彙總與結構圖</a:t>
            </a:r>
            <a:endParaRPr lang="zh-TW" altLang="en-US" dirty="0"/>
          </a:p>
        </p:txBody>
      </p:sp>
      <p:pic>
        <p:nvPicPr>
          <p:cNvPr id="4" name="圖片 3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85786" y="1714494"/>
            <a:ext cx="3545445" cy="18835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圖片 4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14876" y="1285866"/>
            <a:ext cx="3428125" cy="3487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實作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05_03_</a:t>
            </a:r>
            <a:r>
              <a:rPr lang="zh-TW" altLang="en-US" dirty="0" smtClean="0"/>
              <a:t>模型彙總與結構圖</a:t>
            </a:r>
            <a:r>
              <a:rPr lang="en-US" altLang="zh-TW" dirty="0" smtClean="0"/>
              <a:t>.</a:t>
            </a:r>
            <a:r>
              <a:rPr lang="en-US" altLang="zh-TW" dirty="0" err="1" smtClean="0"/>
              <a:t>ipynb</a:t>
            </a:r>
            <a:endParaRPr lang="zh-TW" altLang="en-US" dirty="0"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回呼函數</a:t>
            </a:r>
            <a:r>
              <a:rPr lang="en-US" dirty="0" smtClean="0"/>
              <a:t>(Callbacks)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在模型訓練過程中埋入要觸發的事件，在每一個週期執行之前與之後，都可以呼叫</a:t>
            </a:r>
            <a:r>
              <a:rPr lang="en-US" dirty="0" smtClean="0"/>
              <a:t>Callback</a:t>
            </a:r>
            <a:r>
              <a:rPr lang="zh-TW" altLang="en-US" dirty="0" smtClean="0"/>
              <a:t>函數。</a:t>
            </a:r>
            <a:endParaRPr lang="zh-TW" altLang="en-US" dirty="0"/>
          </a:p>
        </p:txBody>
      </p:sp>
      <p:pic>
        <p:nvPicPr>
          <p:cNvPr id="4" name="圖片 3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28662" y="2285998"/>
            <a:ext cx="4429156" cy="2643206"/>
          </a:xfrm>
          <a:prstGeom prst="rect">
            <a:avLst/>
          </a:prstGeom>
          <a:noFill/>
          <a:ln w="3810">
            <a:solidFill>
              <a:schemeClr val="tx1"/>
            </a:solidFill>
            <a:miter lim="800000"/>
            <a:headEnd/>
            <a:tailEnd/>
          </a:ln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實作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05_04_Callback.ipynb</a:t>
            </a:r>
          </a:p>
          <a:p>
            <a:r>
              <a:rPr lang="en-US" altLang="zh-TW" dirty="0" smtClean="0"/>
              <a:t>05_05_Custom_Callback.ipynb</a:t>
            </a:r>
          </a:p>
          <a:p>
            <a:r>
              <a:rPr lang="en-US" altLang="zh-TW" dirty="0" smtClean="0"/>
              <a:t>05_06_Custom_Callback_loss.ipynb</a:t>
            </a:r>
            <a:endParaRPr lang="zh-TW" altLang="en-US" dirty="0"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TensorBoard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視覺化的診斷工具，功能非常強大，可以顯示模型結構、訓練過程，包括圖片、文字和音訊資料。</a:t>
            </a:r>
            <a:endParaRPr lang="zh-TW" altLang="en-US" dirty="0"/>
          </a:p>
        </p:txBody>
      </p:sp>
      <p:pic>
        <p:nvPicPr>
          <p:cNvPr id="4" name="圖片 3" descr="5-5-1.png"/>
          <p:cNvPicPr/>
          <p:nvPr/>
        </p:nvPicPr>
        <p:blipFill>
          <a:blip r:embed="rId2"/>
          <a:stretch>
            <a:fillRect/>
          </a:stretch>
        </p:blipFill>
        <p:spPr>
          <a:xfrm>
            <a:off x="1000100" y="2214560"/>
            <a:ext cx="3341301" cy="2698867"/>
          </a:xfrm>
          <a:prstGeom prst="rect">
            <a:avLst/>
          </a:prstGeom>
          <a:ln w="3810">
            <a:solidFill>
              <a:schemeClr val="tx1"/>
            </a:solidFill>
          </a:ln>
        </p:spPr>
      </p:pic>
      <p:pic>
        <p:nvPicPr>
          <p:cNvPr id="5" name="圖片 4" descr="5-4-4.png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572000" y="2214560"/>
            <a:ext cx="1714512" cy="2714644"/>
          </a:xfrm>
          <a:prstGeom prst="rect">
            <a:avLst/>
          </a:prstGeom>
          <a:ln w="3810">
            <a:solidFill>
              <a:schemeClr val="tx1"/>
            </a:solidFill>
          </a:ln>
        </p:spPr>
      </p:pic>
      <p:pic>
        <p:nvPicPr>
          <p:cNvPr id="6" name="圖片 5" descr="5-5-3.png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357950" y="2214560"/>
            <a:ext cx="2619109" cy="1864530"/>
          </a:xfrm>
          <a:prstGeom prst="rect">
            <a:avLst/>
          </a:prstGeom>
          <a:ln w="3810">
            <a:solidFill>
              <a:schemeClr val="tx1"/>
            </a:solidFill>
          </a:ln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TensorBoard</a:t>
            </a:r>
            <a:r>
              <a:rPr lang="zh-TW" altLang="en-US" dirty="0" smtClean="0"/>
              <a:t> 效能調校</a:t>
            </a:r>
            <a:endParaRPr lang="zh-TW" altLang="en-US" dirty="0"/>
          </a:p>
        </p:txBody>
      </p:sp>
      <p:pic>
        <p:nvPicPr>
          <p:cNvPr id="4" name="圖片 3" descr="5-5-8.png"/>
          <p:cNvPicPr/>
          <p:nvPr/>
        </p:nvPicPr>
        <p:blipFill>
          <a:blip r:embed="rId2"/>
          <a:stretch>
            <a:fillRect/>
          </a:stretch>
        </p:blipFill>
        <p:spPr>
          <a:xfrm>
            <a:off x="571472" y="1357304"/>
            <a:ext cx="3441700" cy="3711865"/>
          </a:xfrm>
          <a:prstGeom prst="rect">
            <a:avLst/>
          </a:prstGeom>
          <a:ln w="3810">
            <a:solidFill>
              <a:schemeClr val="tx1"/>
            </a:solidFill>
          </a:ln>
        </p:spPr>
      </p:pic>
      <p:pic>
        <p:nvPicPr>
          <p:cNvPr id="5" name="圖片 4" descr="5-5-9.png"/>
          <p:cNvPicPr/>
          <p:nvPr/>
        </p:nvPicPr>
        <p:blipFill>
          <a:blip r:embed="rId3"/>
          <a:stretch>
            <a:fillRect/>
          </a:stretch>
        </p:blipFill>
        <p:spPr>
          <a:xfrm>
            <a:off x="4214810" y="1357304"/>
            <a:ext cx="4631368" cy="2043110"/>
          </a:xfrm>
          <a:prstGeom prst="rect">
            <a:avLst/>
          </a:prstGeom>
          <a:ln w="3810">
            <a:solidFill>
              <a:schemeClr val="tx1"/>
            </a:solidFill>
          </a:ln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敏感度分析</a:t>
            </a:r>
            <a:r>
              <a:rPr lang="en-US" dirty="0" smtClean="0"/>
              <a:t>(What-If Tool, WIT)</a:t>
            </a:r>
            <a:endParaRPr lang="zh-TW" altLang="en-US" dirty="0"/>
          </a:p>
        </p:txBody>
      </p:sp>
      <p:pic>
        <p:nvPicPr>
          <p:cNvPr id="4" name="內容版面配置區 3" descr="5-5-11.png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2563" y="1304925"/>
            <a:ext cx="7733161" cy="3451225"/>
          </a:xfrm>
          <a:prstGeom prst="rect">
            <a:avLst/>
          </a:prstGeom>
          <a:ln w="3810">
            <a:solidFill>
              <a:schemeClr val="tx1"/>
            </a:solidFill>
          </a:ln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實作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05_07_TensorBoard.ipynb</a:t>
            </a:r>
          </a:p>
          <a:p>
            <a:r>
              <a:rPr lang="en-US" altLang="zh-TW" dirty="0" smtClean="0"/>
              <a:t>05_08_TensorBoard_Tuning.ipynb</a:t>
            </a:r>
          </a:p>
          <a:p>
            <a:r>
              <a:rPr lang="en-US" altLang="zh-TW" dirty="0" smtClean="0"/>
              <a:t>05_09_What_If_Tool_Notebook_Usage.ipynb</a:t>
            </a:r>
            <a:endParaRPr lang="zh-TW" altLang="en-US" dirty="0"/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模型佈署</a:t>
            </a:r>
            <a:r>
              <a:rPr lang="en-US" dirty="0" smtClean="0"/>
              <a:t>(Deploy)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模型安裝的選項如下：</a:t>
            </a:r>
          </a:p>
          <a:p>
            <a:pPr lvl="1"/>
            <a:r>
              <a:rPr lang="zh-TW" altLang="en-US" dirty="0" smtClean="0"/>
              <a:t>本地伺服器</a:t>
            </a:r>
            <a:r>
              <a:rPr lang="en-US" dirty="0" smtClean="0"/>
              <a:t>(Local Server)</a:t>
            </a:r>
            <a:endParaRPr lang="zh-TW" altLang="en-US" dirty="0" smtClean="0"/>
          </a:p>
          <a:p>
            <a:pPr lvl="1"/>
            <a:r>
              <a:rPr lang="zh-TW" altLang="en-US" dirty="0" smtClean="0"/>
              <a:t>雲端伺服器</a:t>
            </a:r>
            <a:r>
              <a:rPr lang="en-US" dirty="0" smtClean="0"/>
              <a:t>(Cloud Server)</a:t>
            </a:r>
            <a:endParaRPr lang="zh-TW" altLang="en-US" dirty="0" smtClean="0"/>
          </a:p>
          <a:p>
            <a:pPr lvl="1"/>
            <a:r>
              <a:rPr lang="zh-TW" altLang="en-US" dirty="0" smtClean="0"/>
              <a:t>邊緣運算</a:t>
            </a:r>
            <a:r>
              <a:rPr lang="en-US" dirty="0" smtClean="0"/>
              <a:t>(IoT Hub)</a:t>
            </a:r>
            <a:endParaRPr lang="zh-TW" altLang="en-US" dirty="0"/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模型佈署的開發方式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自行開發</a:t>
            </a:r>
            <a:endParaRPr lang="en-US" altLang="zh-TW" dirty="0" smtClean="0"/>
          </a:p>
          <a:p>
            <a:r>
              <a:rPr lang="en-US" dirty="0" smtClean="0"/>
              <a:t>TensorFlow Serving</a:t>
            </a:r>
            <a:endParaRPr lang="zh-TW" alt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自訂設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160932-laboratory-template-16x9</Template>
  <TotalTime>220</TotalTime>
  <Words>3364</Words>
  <Application>Microsoft Office PowerPoint</Application>
  <PresentationFormat>如螢幕大小 (16:9)</PresentationFormat>
  <Paragraphs>471</Paragraphs>
  <Slides>124</Slides>
  <Notes>1</Notes>
  <HiddenSlides>0</HiddenSlides>
  <MMClips>0</MMClips>
  <ScaleCrop>false</ScaleCrop>
  <HeadingPairs>
    <vt:vector size="4" baseType="variant">
      <vt:variant>
        <vt:lpstr>佈景主題</vt:lpstr>
      </vt:variant>
      <vt:variant>
        <vt:i4>2</vt:i4>
      </vt:variant>
      <vt:variant>
        <vt:lpstr>投影片標題</vt:lpstr>
      </vt:variant>
      <vt:variant>
        <vt:i4>124</vt:i4>
      </vt:variant>
    </vt:vector>
  </HeadingPairs>
  <TitlesOfParts>
    <vt:vector size="126" baseType="lpstr">
      <vt:lpstr>Office 佈景主題</vt:lpstr>
      <vt:lpstr>自訂設計</vt:lpstr>
      <vt:lpstr>深度學習  最佳入門邁向AI專題實戰 (1)</vt:lpstr>
      <vt:lpstr>投影片 2</vt:lpstr>
      <vt:lpstr>大綱</vt:lpstr>
      <vt:lpstr>大綱</vt:lpstr>
      <vt:lpstr>第一章 深度學習導論</vt:lpstr>
      <vt:lpstr>投影片 6</vt:lpstr>
      <vt:lpstr>第三波優勢</vt:lpstr>
      <vt:lpstr>AI的學習地圖</vt:lpstr>
      <vt:lpstr>機器學習(Machine Learning) 分類</vt:lpstr>
      <vt:lpstr>演算法應用</vt:lpstr>
      <vt:lpstr>人工智慧應用領域</vt:lpstr>
      <vt:lpstr>機器學習開發流程</vt:lpstr>
      <vt:lpstr>機器學習開發流程 vs. 一般應用系統開發</vt:lpstr>
      <vt:lpstr>開發環境安裝</vt:lpstr>
      <vt:lpstr>GPU 支援</vt:lpstr>
      <vt:lpstr>第二章 神經網路(Neural Network)原理</vt:lpstr>
      <vt:lpstr>第二章 神經網路(Neural Network)原理</vt:lpstr>
      <vt:lpstr>Why  數學統計 ?</vt:lpstr>
      <vt:lpstr>AI = IT + Math. + Stat. + IOT</vt:lpstr>
      <vt:lpstr>必備的數學與統計知識</vt:lpstr>
      <vt:lpstr>神經網路優化求解的過程 -- 梯度下降法</vt:lpstr>
      <vt:lpstr>說明</vt:lpstr>
      <vt:lpstr>必備的數學與統計知識</vt:lpstr>
      <vt:lpstr>必備的數學與統計知識</vt:lpstr>
      <vt:lpstr>線性代數(Linear Algebra)</vt:lpstr>
      <vt:lpstr>實作</vt:lpstr>
      <vt:lpstr>必備的數學與統計知識</vt:lpstr>
      <vt:lpstr>微積分(Calculus)</vt:lpstr>
      <vt:lpstr>實作</vt:lpstr>
      <vt:lpstr>必備的數學與統計知識</vt:lpstr>
      <vt:lpstr>機率(Probability)與統計(Statistics)</vt:lpstr>
      <vt:lpstr>資料型態</vt:lpstr>
      <vt:lpstr>One-hot encoding</vt:lpstr>
      <vt:lpstr>抽樣(Sampling)</vt:lpstr>
      <vt:lpstr>實作</vt:lpstr>
      <vt:lpstr>基礎統計(Statistics Fundamentals)</vt:lpstr>
      <vt:lpstr>機率(Probability)</vt:lpstr>
      <vt:lpstr>實作</vt:lpstr>
      <vt:lpstr>假設檢定(Hypothesis Testing)</vt:lpstr>
      <vt:lpstr>實作</vt:lpstr>
      <vt:lpstr>線性規劃(Linear Programming)</vt:lpstr>
      <vt:lpstr>實作</vt:lpstr>
      <vt:lpstr>優化和估算參數值</vt:lpstr>
      <vt:lpstr>最小平方法(OLS)</vt:lpstr>
      <vt:lpstr>梯度下降法(Gradient Descent)</vt:lpstr>
      <vt:lpstr>實作</vt:lpstr>
      <vt:lpstr>第二篇 TensorFlow基礎篇</vt:lpstr>
      <vt:lpstr>第二篇 TensorFlow基礎篇</vt:lpstr>
      <vt:lpstr>TensorFlow執行環境</vt:lpstr>
      <vt:lpstr>TensorFlow程式設計堆疊 (Programming Stack)</vt:lpstr>
      <vt:lpstr>TensorFlow 學習地圖</vt:lpstr>
      <vt:lpstr>學習路徑</vt:lpstr>
      <vt:lpstr>以 Keras 為核心，整合其他工具</vt:lpstr>
      <vt:lpstr>學習路徑</vt:lpstr>
      <vt:lpstr>神經層(Neural Network Layer)</vt:lpstr>
      <vt:lpstr>TensorFlow/Keras提供數十種神經層</vt:lpstr>
      <vt:lpstr>實作</vt:lpstr>
      <vt:lpstr>第二篇 TensorFlow基礎篇</vt:lpstr>
      <vt:lpstr>撰寫第一支神經網路程式</vt:lpstr>
      <vt:lpstr>實作</vt:lpstr>
      <vt:lpstr>完全連接層(Dense)</vt:lpstr>
      <vt:lpstr>Dense神經層的參數說明</vt:lpstr>
      <vt:lpstr>Dropout Layer</vt:lpstr>
      <vt:lpstr>FashionMnist</vt:lpstr>
      <vt:lpstr>實作</vt:lpstr>
      <vt:lpstr>實驗 1</vt:lpstr>
      <vt:lpstr>實驗 2</vt:lpstr>
      <vt:lpstr>實作</vt:lpstr>
      <vt:lpstr>學習路徑</vt:lpstr>
      <vt:lpstr>Keras模型種類</vt:lpstr>
      <vt:lpstr>激勵函數(Activation Functions)</vt:lpstr>
      <vt:lpstr>實作</vt:lpstr>
      <vt:lpstr>神經網路優化求解的過程 -- 梯度下降法</vt:lpstr>
      <vt:lpstr>損失函數(Loss Functions)</vt:lpstr>
      <vt:lpstr>實作</vt:lpstr>
      <vt:lpstr>神經網路優化求解的過程 -- 梯度下降法</vt:lpstr>
      <vt:lpstr>優化器(Optimizers)</vt:lpstr>
      <vt:lpstr>實作</vt:lpstr>
      <vt:lpstr>效能衡量指標(Metrics)</vt:lpstr>
      <vt:lpstr>混淆矩陣(Confusion Matrix)</vt:lpstr>
      <vt:lpstr>實作</vt:lpstr>
      <vt:lpstr>超參數調校(Hyperparameter Tuning)</vt:lpstr>
      <vt:lpstr>實作</vt:lpstr>
      <vt:lpstr>第二篇 TensorFlow基礎篇</vt:lpstr>
      <vt:lpstr>TensorFlow其他常用指令</vt:lpstr>
      <vt:lpstr>特徵轉換</vt:lpstr>
      <vt:lpstr>實作</vt:lpstr>
      <vt:lpstr>模型存檔與載入</vt:lpstr>
      <vt:lpstr>實作</vt:lpstr>
      <vt:lpstr>模型彙總與結構圖</vt:lpstr>
      <vt:lpstr>實作</vt:lpstr>
      <vt:lpstr>回呼函數(Callbacks)</vt:lpstr>
      <vt:lpstr>實作</vt:lpstr>
      <vt:lpstr>TensorBoard</vt:lpstr>
      <vt:lpstr>TensorBoard 效能調校</vt:lpstr>
      <vt:lpstr>敏感度分析(What-If Tool, WIT)</vt:lpstr>
      <vt:lpstr>實作</vt:lpstr>
      <vt:lpstr>模型佈署(Deploy)</vt:lpstr>
      <vt:lpstr>模型佈署的開發方式</vt:lpstr>
      <vt:lpstr>實作</vt:lpstr>
      <vt:lpstr>TensorFlow Dataset</vt:lpstr>
      <vt:lpstr>實作</vt:lpstr>
      <vt:lpstr>第二篇 TensorFlow基礎篇</vt:lpstr>
      <vt:lpstr>卷積神經網路(CNN)</vt:lpstr>
      <vt:lpstr>模型結構</vt:lpstr>
      <vt:lpstr>卷積計算</vt:lpstr>
      <vt:lpstr>池化層(Pooling Layer)</vt:lpstr>
      <vt:lpstr>實作</vt:lpstr>
      <vt:lpstr>CNN模型實作</vt:lpstr>
      <vt:lpstr>影像資料增補(Data Augmentation)</vt:lpstr>
      <vt:lpstr>實作</vt:lpstr>
      <vt:lpstr>可解釋的AI (XAI)</vt:lpstr>
      <vt:lpstr>XAI -- 卷積處理</vt:lpstr>
      <vt:lpstr>第二次卷積</vt:lpstr>
      <vt:lpstr>第N次卷積</vt:lpstr>
      <vt:lpstr>SHAP 套件</vt:lpstr>
      <vt:lpstr>實作</vt:lpstr>
      <vt:lpstr>第二篇 TensorFlow基礎篇</vt:lpstr>
      <vt:lpstr>預先訓練的模型</vt:lpstr>
      <vt:lpstr>Keras預先訓練的模型</vt:lpstr>
      <vt:lpstr>預先訓練模型的準確率與計算速度之比較</vt:lpstr>
      <vt:lpstr>應用模型方式</vt:lpstr>
      <vt:lpstr>轉移學習(Transfer Learning)</vt:lpstr>
      <vt:lpstr>實作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深度學習  最佳入門邁向AI專題實戰</dc:title>
  <dc:creator>Michael Chen</dc:creator>
  <cp:lastModifiedBy>Michael Chen</cp:lastModifiedBy>
  <cp:revision>10</cp:revision>
  <dcterms:created xsi:type="dcterms:W3CDTF">2021-08-25T14:03:00Z</dcterms:created>
  <dcterms:modified xsi:type="dcterms:W3CDTF">2021-08-26T06:21:28Z</dcterms:modified>
</cp:coreProperties>
</file>